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93" r:id="rId5"/>
    <p:sldId id="294" r:id="rId6"/>
    <p:sldId id="295" r:id="rId7"/>
    <p:sldId id="296" r:id="rId8"/>
    <p:sldId id="300" r:id="rId9"/>
    <p:sldId id="297" r:id="rId10"/>
    <p:sldId id="298" r:id="rId11"/>
    <p:sldId id="299" r:id="rId12"/>
    <p:sldId id="292" r:id="rId1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459" autoAdjust="0"/>
  </p:normalViewPr>
  <p:slideViewPr>
    <p:cSldViewPr snapToGrid="0">
      <p:cViewPr varScale="1">
        <p:scale>
          <a:sx n="68" d="100"/>
          <a:sy n="68" d="100"/>
        </p:scale>
        <p:origin x="886" y="5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19107-7484-4690-BEA9-FF4B56AF4284}" type="datetimeFigureOut">
              <a:rPr lang="es-ES" smtClean="0"/>
              <a:t>24/06/2025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4446D4-ABEF-496E-8B96-626288E6EC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6698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446D4-ABEF-496E-8B96-626288E6EC76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2101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446D4-ABEF-496E-8B96-626288E6EC76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2223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446D4-ABEF-496E-8B96-626288E6EC76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8947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446D4-ABEF-496E-8B96-626288E6EC76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9802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18CE-2161-4A8F-99A6-E23AED6CADD9}" type="datetimeFigureOut">
              <a:rPr lang="es-ES" smtClean="0"/>
              <a:t>24/06/2025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604FA-188A-4367-946B-5A448C1395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7004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18CE-2161-4A8F-99A6-E23AED6CADD9}" type="datetimeFigureOut">
              <a:rPr lang="es-ES" smtClean="0"/>
              <a:t>24/06/2025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604FA-188A-4367-946B-5A448C1395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9502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18CE-2161-4A8F-99A6-E23AED6CADD9}" type="datetimeFigureOut">
              <a:rPr lang="es-ES" smtClean="0"/>
              <a:t>24/06/2025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604FA-188A-4367-946B-5A448C1395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1174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18CE-2161-4A8F-99A6-E23AED6CADD9}" type="datetimeFigureOut">
              <a:rPr lang="es-ES" smtClean="0"/>
              <a:t>24/06/2025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604FA-188A-4367-946B-5A448C1395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637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18CE-2161-4A8F-99A6-E23AED6CADD9}" type="datetimeFigureOut">
              <a:rPr lang="es-ES" smtClean="0"/>
              <a:t>24/06/2025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604FA-188A-4367-946B-5A448C1395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5734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18CE-2161-4A8F-99A6-E23AED6CADD9}" type="datetimeFigureOut">
              <a:rPr lang="es-ES" smtClean="0"/>
              <a:t>24/06/2025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604FA-188A-4367-946B-5A448C1395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8702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18CE-2161-4A8F-99A6-E23AED6CADD9}" type="datetimeFigureOut">
              <a:rPr lang="es-ES" smtClean="0"/>
              <a:t>24/06/2025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604FA-188A-4367-946B-5A448C1395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1999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18CE-2161-4A8F-99A6-E23AED6CADD9}" type="datetimeFigureOut">
              <a:rPr lang="es-ES" smtClean="0"/>
              <a:t>24/06/2025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604FA-188A-4367-946B-5A448C1395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8730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18CE-2161-4A8F-99A6-E23AED6CADD9}" type="datetimeFigureOut">
              <a:rPr lang="es-ES" smtClean="0"/>
              <a:t>24/06/2025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604FA-188A-4367-946B-5A448C1395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8890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18CE-2161-4A8F-99A6-E23AED6CADD9}" type="datetimeFigureOut">
              <a:rPr lang="es-ES" smtClean="0"/>
              <a:t>24/06/2025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604FA-188A-4367-946B-5A448C1395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2890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18CE-2161-4A8F-99A6-E23AED6CADD9}" type="datetimeFigureOut">
              <a:rPr lang="es-ES" smtClean="0"/>
              <a:t>24/06/2025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604FA-188A-4367-946B-5A448C1395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1930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918CE-2161-4A8F-99A6-E23AED6CADD9}" type="datetimeFigureOut">
              <a:rPr lang="es-ES" smtClean="0"/>
              <a:t>24/06/2025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604FA-188A-4367-946B-5A448C1395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3239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H1.info@correo.aeat.e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atenusu@correo.aeat.es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122830"/>
            <a:ext cx="11559654" cy="327545"/>
          </a:xfrm>
        </p:spPr>
        <p:txBody>
          <a:bodyPr>
            <a:normAutofit fontScale="90000"/>
          </a:bodyPr>
          <a:lstStyle/>
          <a:p>
            <a:r>
              <a:rPr lang="es-ES" sz="2000" b="1" u="sng" dirty="0" smtClean="0"/>
              <a:t>Nuevo sistema de importación</a:t>
            </a:r>
            <a:endParaRPr lang="es-ES" sz="2000" b="1" u="sng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668741" y="1011371"/>
            <a:ext cx="10604309" cy="7642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>
                <a:solidFill>
                  <a:srgbClr val="0033CC"/>
                </a:solidFill>
                <a:latin typeface="Rockwell" panose="02060603020205020403" pitchFamily="18" charset="0"/>
              </a:rPr>
              <a:t>Nuevo sistema para declaración de importación: Completa</a:t>
            </a:r>
            <a:r>
              <a:rPr lang="es-ES" b="1" dirty="0">
                <a:solidFill>
                  <a:srgbClr val="0033CC"/>
                </a:solidFill>
                <a:latin typeface="Rockwell" panose="02060603020205020403" pitchFamily="18" charset="0"/>
              </a:rPr>
              <a:t>, complementaria, recapitulativa </a:t>
            </a:r>
            <a:r>
              <a:rPr lang="es-ES" b="1" dirty="0" smtClean="0">
                <a:solidFill>
                  <a:srgbClr val="0033CC"/>
                </a:solidFill>
                <a:latin typeface="Rockwell" panose="02060603020205020403" pitchFamily="18" charset="0"/>
              </a:rPr>
              <a:t>y </a:t>
            </a:r>
            <a:r>
              <a:rPr lang="es-ES" b="1" dirty="0" smtClean="0">
                <a:solidFill>
                  <a:srgbClr val="0033CC"/>
                </a:solidFill>
                <a:latin typeface="Rockwell" panose="02060603020205020403" pitchFamily="18" charset="0"/>
              </a:rPr>
              <a:t>simplificada. </a:t>
            </a:r>
            <a:endParaRPr lang="es-ES" sz="4000" b="1" dirty="0">
              <a:solidFill>
                <a:srgbClr val="0033CC"/>
              </a:solidFill>
              <a:latin typeface="Rockwell" panose="02060603020205020403" pitchFamily="18" charset="0"/>
            </a:endParaRPr>
          </a:p>
        </p:txBody>
      </p:sp>
      <p:sp>
        <p:nvSpPr>
          <p:cNvPr id="5" name="Subtítulo 2"/>
          <p:cNvSpPr>
            <a:spLocks noGrp="1"/>
          </p:cNvSpPr>
          <p:nvPr>
            <p:ph type="subTitle" idx="1"/>
          </p:nvPr>
        </p:nvSpPr>
        <p:spPr>
          <a:xfrm>
            <a:off x="436728" y="2452255"/>
            <a:ext cx="10836322" cy="2694511"/>
          </a:xfrm>
        </p:spPr>
        <p:txBody>
          <a:bodyPr>
            <a:normAutofit fontScale="92500" lnSpcReduction="20000"/>
          </a:bodyPr>
          <a:lstStyle/>
          <a:p>
            <a:r>
              <a:rPr lang="es-ES" sz="4500" dirty="0" smtClean="0"/>
              <a:t>Adaptaciones de la declaración de importación al CAU. </a:t>
            </a:r>
            <a:endParaRPr lang="es-ES" sz="4500" dirty="0" smtClean="0"/>
          </a:p>
          <a:p>
            <a:endParaRPr lang="es-ES" sz="4500" dirty="0" smtClean="0"/>
          </a:p>
          <a:p>
            <a:r>
              <a:rPr lang="es-ES" sz="4500" u="sng" dirty="0" smtClean="0"/>
              <a:t>Nuevas separatas desde el 10/02/25. Se corresponde desde la </a:t>
            </a:r>
            <a:r>
              <a:rPr lang="es-ES" sz="4500" u="sng" dirty="0" smtClean="0"/>
              <a:t>V3.11 </a:t>
            </a:r>
            <a:r>
              <a:rPr lang="es-ES" sz="4500" u="sng" dirty="0" smtClean="0"/>
              <a:t>en adelante.</a:t>
            </a:r>
          </a:p>
          <a:p>
            <a:endParaRPr lang="es-ES" sz="4500" u="sng" dirty="0" smtClean="0"/>
          </a:p>
          <a:p>
            <a:endParaRPr lang="es-ES" dirty="0"/>
          </a:p>
        </p:txBody>
      </p:sp>
      <p:cxnSp>
        <p:nvCxnSpPr>
          <p:cNvPr id="8" name="Conector recto 7"/>
          <p:cNvCxnSpPr/>
          <p:nvPr/>
        </p:nvCxnSpPr>
        <p:spPr>
          <a:xfrm>
            <a:off x="245660" y="535136"/>
            <a:ext cx="11818961" cy="136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020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122830"/>
            <a:ext cx="11559654" cy="327545"/>
          </a:xfrm>
        </p:spPr>
        <p:txBody>
          <a:bodyPr>
            <a:normAutofit fontScale="90000"/>
          </a:bodyPr>
          <a:lstStyle/>
          <a:p>
            <a:r>
              <a:rPr lang="es-ES" sz="2000" b="1" u="sng" dirty="0" smtClean="0"/>
              <a:t>Nuevo sistema de importación</a:t>
            </a:r>
            <a:endParaRPr lang="es-ES" sz="2000" b="1" u="sng" dirty="0"/>
          </a:p>
        </p:txBody>
      </p:sp>
      <p:cxnSp>
        <p:nvCxnSpPr>
          <p:cNvPr id="8" name="Conector recto 7"/>
          <p:cNvCxnSpPr/>
          <p:nvPr/>
        </p:nvCxnSpPr>
        <p:spPr>
          <a:xfrm>
            <a:off x="245660" y="535136"/>
            <a:ext cx="11818961" cy="136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ubtítulo 2"/>
          <p:cNvSpPr>
            <a:spLocks noGrp="1"/>
          </p:cNvSpPr>
          <p:nvPr>
            <p:ph type="subTitle" idx="1"/>
          </p:nvPr>
        </p:nvSpPr>
        <p:spPr>
          <a:xfrm>
            <a:off x="643719" y="1016072"/>
            <a:ext cx="9893651" cy="700096"/>
          </a:xfrm>
        </p:spPr>
        <p:txBody>
          <a:bodyPr>
            <a:normAutofit fontScale="25000" lnSpcReduction="20000"/>
          </a:bodyPr>
          <a:lstStyle/>
          <a:p>
            <a:r>
              <a:rPr lang="es-ES" sz="96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Cierre del dúa actual: </a:t>
            </a:r>
            <a:r>
              <a:rPr lang="es-ES" sz="9600" b="1" u="sng" dirty="0" smtClean="0">
                <a:solidFill>
                  <a:srgbClr val="FF0000"/>
                </a:solidFill>
                <a:latin typeface="Rockwell" panose="02060603020205020403" pitchFamily="18" charset="0"/>
              </a:rPr>
              <a:t>14 Octubre 2025</a:t>
            </a:r>
          </a:p>
          <a:p>
            <a:pPr algn="l"/>
            <a:endParaRPr lang="es-ES" sz="2400" b="1" dirty="0" smtClean="0">
              <a:solidFill>
                <a:srgbClr val="0070C0"/>
              </a:solidFill>
              <a:latin typeface="Rockwell" panose="02060603020205020403" pitchFamily="18" charset="0"/>
            </a:endParaRPr>
          </a:p>
          <a:p>
            <a:r>
              <a:rPr lang="es-ES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</a:p>
          <a:p>
            <a:endParaRPr lang="es-ES" sz="2400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643719" y="3250046"/>
            <a:ext cx="8534400" cy="1296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b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747111" y="3596782"/>
            <a:ext cx="107567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rgbClr val="0033CC"/>
                </a:solidFill>
                <a:latin typeface="Rockwell" panose="02060603020205020403" pitchFamily="18" charset="0"/>
              </a:rPr>
              <a:t>Dirección de </a:t>
            </a:r>
            <a:r>
              <a:rPr lang="es-ES" sz="2000" b="1" dirty="0" smtClean="0">
                <a:solidFill>
                  <a:srgbClr val="0033CC"/>
                </a:solidFill>
                <a:latin typeface="Rockwell" panose="02060603020205020403" pitchFamily="18" charset="0"/>
              </a:rPr>
              <a:t>Correo D.A:  </a:t>
            </a:r>
            <a:r>
              <a:rPr lang="es-ES" sz="2000" b="1" dirty="0" smtClean="0">
                <a:solidFill>
                  <a:srgbClr val="0033CC"/>
                </a:solidFill>
                <a:latin typeface="Rockwell" panose="02060603020205020403" pitchFamily="18" charset="0"/>
                <a:hlinkClick r:id="rId3"/>
              </a:rPr>
              <a:t>H1.info@correo.aeat.es</a:t>
            </a:r>
            <a:r>
              <a:rPr lang="es-ES" sz="2000" b="1" dirty="0">
                <a:solidFill>
                  <a:srgbClr val="0033CC"/>
                </a:solidFill>
                <a:latin typeface="Rockwell" panose="02060603020205020403" pitchFamily="18" charset="0"/>
              </a:rPr>
              <a:t> </a:t>
            </a:r>
            <a:endParaRPr lang="es-ES" sz="2000" b="1" dirty="0" smtClean="0">
              <a:solidFill>
                <a:srgbClr val="0033CC"/>
              </a:solidFill>
              <a:latin typeface="Rockwell" panose="02060603020205020403" pitchFamily="18" charset="0"/>
            </a:endParaRPr>
          </a:p>
          <a:p>
            <a:r>
              <a:rPr lang="es-ES" sz="2000" b="1" dirty="0" smtClean="0">
                <a:solidFill>
                  <a:srgbClr val="0033CC"/>
                </a:solidFill>
                <a:latin typeface="Rockwell" panose="02060603020205020403" pitchFamily="18" charset="0"/>
              </a:rPr>
              <a:t>Asunto</a:t>
            </a:r>
            <a:r>
              <a:rPr lang="es-ES" sz="2000" b="1" dirty="0">
                <a:solidFill>
                  <a:srgbClr val="0033CC"/>
                </a:solidFill>
                <a:latin typeface="Rockwell" panose="02060603020205020403" pitchFamily="18" charset="0"/>
              </a:rPr>
              <a:t>: </a:t>
            </a:r>
            <a:r>
              <a:rPr lang="es-ES" sz="2000" b="1" dirty="0">
                <a:solidFill>
                  <a:srgbClr val="FF0000"/>
                </a:solidFill>
                <a:latin typeface="Rockwell" panose="02060603020205020403" pitchFamily="18" charset="0"/>
              </a:rPr>
              <a:t>Técnica </a:t>
            </a:r>
            <a:r>
              <a:rPr lang="es-ES" sz="2000" b="1" dirty="0">
                <a:solidFill>
                  <a:srgbClr val="0033CC"/>
                </a:solidFill>
                <a:latin typeface="Rockwell" panose="02060603020205020403" pitchFamily="18" charset="0"/>
              </a:rPr>
              <a:t>declaración</a:t>
            </a:r>
            <a:r>
              <a:rPr lang="es-ES" sz="2000" b="1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s-ES" sz="2000" b="1" dirty="0">
                <a:solidFill>
                  <a:srgbClr val="0033CC"/>
                </a:solidFill>
                <a:latin typeface="Rockwell" panose="02060603020205020403" pitchFamily="18" charset="0"/>
              </a:rPr>
              <a:t>H1… /  </a:t>
            </a:r>
            <a:r>
              <a:rPr lang="es-ES" sz="2000" b="1" dirty="0">
                <a:solidFill>
                  <a:srgbClr val="FF0000"/>
                </a:solidFill>
                <a:latin typeface="Rockwell" panose="02060603020205020403" pitchFamily="18" charset="0"/>
              </a:rPr>
              <a:t>Procedimiento</a:t>
            </a:r>
            <a:r>
              <a:rPr lang="es-ES" sz="2000" b="1" dirty="0">
                <a:solidFill>
                  <a:srgbClr val="0033CC"/>
                </a:solidFill>
                <a:latin typeface="Rockwell" panose="02060603020205020403" pitchFamily="18" charset="0"/>
              </a:rPr>
              <a:t> declaración H1… </a:t>
            </a:r>
            <a:r>
              <a:rPr lang="es-ES" sz="2400" b="1" dirty="0">
                <a:solidFill>
                  <a:srgbClr val="0033CC"/>
                </a:solidFill>
                <a:latin typeface="Rockwell" panose="02060603020205020403" pitchFamily="18" charset="0"/>
              </a:rPr>
              <a:t>                           </a:t>
            </a:r>
          </a:p>
          <a:p>
            <a:endParaRPr lang="es-ES" sz="2000" b="1" dirty="0" smtClean="0">
              <a:solidFill>
                <a:srgbClr val="0033CC"/>
              </a:solidFill>
              <a:latin typeface="Rockwell" panose="02060603020205020403" pitchFamily="18" charset="0"/>
            </a:endParaRPr>
          </a:p>
          <a:p>
            <a:r>
              <a:rPr lang="es-ES" sz="2000" b="1" dirty="0" smtClean="0">
                <a:solidFill>
                  <a:srgbClr val="0033CC"/>
                </a:solidFill>
                <a:latin typeface="Rockwell" panose="02060603020205020403" pitchFamily="18" charset="0"/>
              </a:rPr>
              <a:t>                            </a:t>
            </a:r>
            <a:endParaRPr lang="es-ES" sz="2000" b="1" dirty="0">
              <a:solidFill>
                <a:srgbClr val="0033CC"/>
              </a:solidFill>
              <a:latin typeface="Rockwell" panose="02060603020205020403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52016" y="1994085"/>
            <a:ext cx="114152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/>
              <a:t>Ver noticia publicada </a:t>
            </a:r>
            <a:r>
              <a:rPr lang="es-ES" dirty="0" smtClean="0"/>
              <a:t>del </a:t>
            </a:r>
            <a:r>
              <a:rPr lang="es-ES" dirty="0"/>
              <a:t>04 / junio / 2024 (H1 publicación de documentación técnica y calendario). Aquí se detalla el día 14/10/2025 como día del </a:t>
            </a:r>
            <a:r>
              <a:rPr lang="es-ES" b="1" u="sng" dirty="0"/>
              <a:t>cierre definitivo e irreversible del dúa actual PreCau</a:t>
            </a:r>
            <a:r>
              <a:rPr lang="es-ES" dirty="0"/>
              <a:t> en </a:t>
            </a:r>
            <a:r>
              <a:rPr lang="es-ES" dirty="0" smtClean="0"/>
              <a:t>cuanto: </a:t>
            </a:r>
            <a:r>
              <a:rPr lang="es-ES" b="1" u="sng" dirty="0"/>
              <a:t>al alta de nuevas declaraciones </a:t>
            </a:r>
            <a:r>
              <a:rPr lang="es-ES" dirty="0"/>
              <a:t>completas o simplificadas. </a:t>
            </a:r>
            <a:r>
              <a:rPr lang="es-ES" dirty="0" smtClean="0"/>
              <a:t>Otras funcionalidades del </a:t>
            </a:r>
            <a:r>
              <a:rPr lang="es-ES" dirty="0" err="1" smtClean="0"/>
              <a:t>dua</a:t>
            </a:r>
            <a:r>
              <a:rPr lang="es-ES" dirty="0" smtClean="0"/>
              <a:t> PreCau seguirán en activo, a saber: consultas, envió de documentación, solicitar despacho...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dúas PreCau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 existentes</a:t>
            </a:r>
            <a:r>
              <a:rPr lang="es-ES" b="1" dirty="0" smtClean="0"/>
              <a:t>. </a:t>
            </a:r>
            <a:endParaRPr lang="es-ES" b="1" dirty="0"/>
          </a:p>
          <a:p>
            <a:r>
              <a:rPr lang="es-ES" dirty="0"/>
              <a:t/>
            </a:r>
            <a:br>
              <a:rPr lang="es-ES" dirty="0"/>
            </a:br>
            <a:endParaRPr lang="es-ES" dirty="0">
              <a:solidFill>
                <a:srgbClr val="0070C0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650129" y="5673737"/>
            <a:ext cx="10756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rgbClr val="0033CC"/>
                </a:solidFill>
                <a:latin typeface="Rockwell" panose="02060603020205020403" pitchFamily="18" charset="0"/>
              </a:rPr>
              <a:t>Dirección de </a:t>
            </a:r>
            <a:r>
              <a:rPr lang="es-ES" sz="2000" b="1" dirty="0" smtClean="0">
                <a:solidFill>
                  <a:srgbClr val="0033CC"/>
                </a:solidFill>
                <a:latin typeface="Rockwell" panose="02060603020205020403" pitchFamily="18" charset="0"/>
              </a:rPr>
              <a:t>Correo D.I.T:  </a:t>
            </a:r>
            <a:r>
              <a:rPr lang="es-ES" sz="2000" b="1" dirty="0" smtClean="0">
                <a:solidFill>
                  <a:srgbClr val="0033CC"/>
                </a:solidFill>
                <a:latin typeface="Rockwell" panose="02060603020205020403" pitchFamily="18" charset="0"/>
                <a:hlinkClick r:id="rId4"/>
              </a:rPr>
              <a:t>atenusu@correo.aeat.es</a:t>
            </a:r>
            <a:r>
              <a:rPr lang="es-ES" sz="2000" b="1" dirty="0" smtClean="0">
                <a:solidFill>
                  <a:srgbClr val="0033CC"/>
                </a:solidFill>
                <a:latin typeface="Rockwell" panose="02060603020205020403" pitchFamily="18" charset="0"/>
              </a:rPr>
              <a:t>. </a:t>
            </a:r>
          </a:p>
          <a:p>
            <a:r>
              <a:rPr lang="es-ES" sz="2000" b="1" dirty="0" smtClean="0">
                <a:solidFill>
                  <a:srgbClr val="0033CC"/>
                </a:solidFill>
                <a:latin typeface="Rockwell" panose="02060603020205020403" pitchFamily="18" charset="0"/>
              </a:rPr>
              <a:t>                            </a:t>
            </a:r>
            <a:endParaRPr lang="es-ES" sz="2000" b="1" dirty="0">
              <a:solidFill>
                <a:srgbClr val="0033CC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06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122830"/>
            <a:ext cx="11559654" cy="327545"/>
          </a:xfrm>
        </p:spPr>
        <p:txBody>
          <a:bodyPr>
            <a:normAutofit fontScale="90000"/>
          </a:bodyPr>
          <a:lstStyle/>
          <a:p>
            <a:r>
              <a:rPr lang="es-ES" sz="2000" b="1" u="sng" dirty="0" smtClean="0"/>
              <a:t>Nuevo sistema de importación</a:t>
            </a:r>
            <a:endParaRPr lang="es-ES" sz="2000" b="1" u="sng" dirty="0"/>
          </a:p>
        </p:txBody>
      </p:sp>
      <p:cxnSp>
        <p:nvCxnSpPr>
          <p:cNvPr id="8" name="Conector recto 7"/>
          <p:cNvCxnSpPr/>
          <p:nvPr/>
        </p:nvCxnSpPr>
        <p:spPr>
          <a:xfrm>
            <a:off x="245660" y="535136"/>
            <a:ext cx="11818961" cy="136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6">
            <a:extLst>
              <a:ext uri="{FF2B5EF4-FFF2-40B4-BE49-F238E27FC236}">
                <a16:creationId xmlns:a16="http://schemas.microsoft.com/office/drawing/2014/main" id="{E0E12304-467E-4A53-BF46-D9EE00DEB216}"/>
              </a:ext>
            </a:extLst>
          </p:cNvPr>
          <p:cNvSpPr/>
          <p:nvPr/>
        </p:nvSpPr>
        <p:spPr>
          <a:xfrm>
            <a:off x="467591" y="757419"/>
            <a:ext cx="98826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800" b="1" u="sng" dirty="0" smtClean="0">
                <a:latin typeface="Rockwell" panose="02060603020205020403" pitchFamily="18" charset="0"/>
              </a:rPr>
              <a:t>Separata 26</a:t>
            </a:r>
            <a:r>
              <a:rPr lang="es-ES" sz="1800" b="1" dirty="0" smtClean="0">
                <a:latin typeface="Rockwell" panose="02060603020205020403" pitchFamily="18" charset="0"/>
              </a:rPr>
              <a:t>:  </a:t>
            </a:r>
            <a:r>
              <a:rPr lang="es-ES" b="1" u="sng" dirty="0">
                <a:latin typeface="Rockwell" panose="02060603020205020403" pitchFamily="18" charset="0"/>
              </a:rPr>
              <a:t>Régimen 82. Salida de </a:t>
            </a:r>
            <a:r>
              <a:rPr lang="es-ES" b="1" u="sng" dirty="0" smtClean="0">
                <a:latin typeface="Rockwell" panose="02060603020205020403" pitchFamily="18" charset="0"/>
              </a:rPr>
              <a:t>D.D.A </a:t>
            </a:r>
            <a:r>
              <a:rPr lang="es-ES" sz="1800" b="1" dirty="0" smtClean="0">
                <a:latin typeface="Rockwell" panose="02060603020205020403" pitchFamily="18" charset="0"/>
              </a:rPr>
              <a:t> </a:t>
            </a:r>
            <a:r>
              <a:rPr lang="es-ES" sz="1200" b="1" dirty="0" smtClean="0">
                <a:latin typeface="Rockwell" panose="02060603020205020403" pitchFamily="18" charset="0"/>
              </a:rPr>
              <a:t>Información complementaria general H</a:t>
            </a:r>
            <a:r>
              <a:rPr lang="es-ES" sz="1800" b="1" dirty="0" smtClean="0">
                <a:latin typeface="Rockwell" panose="02060603020205020403" pitchFamily="18" charset="0"/>
              </a:rPr>
              <a:t>1</a:t>
            </a:r>
            <a:endParaRPr lang="es-ES" sz="1800" b="1" dirty="0">
              <a:latin typeface="Rockwell" panose="02060603020205020403" pitchFamily="18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0E12304-467E-4A53-BF46-D9EE00DEB216}"/>
              </a:ext>
            </a:extLst>
          </p:cNvPr>
          <p:cNvSpPr/>
          <p:nvPr/>
        </p:nvSpPr>
        <p:spPr>
          <a:xfrm>
            <a:off x="245660" y="1243053"/>
            <a:ext cx="113139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800" b="1" dirty="0">
              <a:latin typeface="Rockwell" panose="02060603020205020403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97795"/>
            <a:ext cx="71558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0E12304-467E-4A53-BF46-D9EE00DEB216}"/>
              </a:ext>
            </a:extLst>
          </p:cNvPr>
          <p:cNvSpPr/>
          <p:nvPr/>
        </p:nvSpPr>
        <p:spPr>
          <a:xfrm>
            <a:off x="245660" y="1585404"/>
            <a:ext cx="1147528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. </a:t>
            </a:r>
            <a:r>
              <a:rPr lang="es-ES" dirty="0" smtClean="0">
                <a:latin typeface="Rockwell" panose="02060603020205020403" pitchFamily="18" charset="0"/>
              </a:rPr>
              <a:t>No </a:t>
            </a:r>
            <a:r>
              <a:rPr lang="es-ES" dirty="0">
                <a:latin typeface="Rockwell" panose="02060603020205020403" pitchFamily="18" charset="0"/>
              </a:rPr>
              <a:t>permitirá declarar el código F15 en código adicional del régimen (additionalProcedure), incluso siendo su tipo de declaración (declaration Type) </a:t>
            </a:r>
            <a:r>
              <a:rPr lang="es-ES" dirty="0" smtClean="0">
                <a:latin typeface="Rockwell" panose="02060603020205020403" pitchFamily="18" charset="0"/>
              </a:rPr>
              <a:t> y única </a:t>
            </a:r>
            <a:r>
              <a:rPr lang="es-ES" dirty="0">
                <a:latin typeface="Rockwell" panose="02060603020205020403" pitchFamily="18" charset="0"/>
              </a:rPr>
              <a:t>posible: </a:t>
            </a:r>
            <a:r>
              <a:rPr lang="es-ES" dirty="0" smtClean="0">
                <a:latin typeface="Rockwell" panose="02060603020205020403" pitchFamily="18" charset="0"/>
              </a:rPr>
              <a:t>CO </a:t>
            </a:r>
          </a:p>
          <a:p>
            <a:r>
              <a:rPr lang="es-ES" dirty="0" smtClean="0">
                <a:latin typeface="Rockwell" panose="02060603020205020403" pitchFamily="18" charset="0"/>
              </a:rPr>
              <a:t>. </a:t>
            </a:r>
            <a:r>
              <a:rPr lang="es-ES" dirty="0">
                <a:latin typeface="Rockwell" panose="02060603020205020403" pitchFamily="18" charset="0"/>
              </a:rPr>
              <a:t>No se puede declarar ni el comprador (</a:t>
            </a:r>
            <a:r>
              <a:rPr lang="es-ES" dirty="0" err="1">
                <a:latin typeface="Rockwell" panose="02060603020205020403" pitchFamily="18" charset="0"/>
              </a:rPr>
              <a:t>buyer</a:t>
            </a:r>
            <a:r>
              <a:rPr lang="es-ES" dirty="0">
                <a:latin typeface="Rockwell" panose="02060603020205020403" pitchFamily="18" charset="0"/>
              </a:rPr>
              <a:t>) ni el vendedor (</a:t>
            </a:r>
            <a:r>
              <a:rPr lang="es-ES" dirty="0" err="1">
                <a:latin typeface="Rockwell" panose="02060603020205020403" pitchFamily="18" charset="0"/>
              </a:rPr>
              <a:t>selller</a:t>
            </a:r>
            <a:r>
              <a:rPr lang="es-ES" dirty="0">
                <a:latin typeface="Rockwell" panose="02060603020205020403" pitchFamily="18" charset="0"/>
              </a:rPr>
              <a:t>).</a:t>
            </a:r>
          </a:p>
          <a:p>
            <a:r>
              <a:rPr lang="es-ES" dirty="0">
                <a:latin typeface="Rockwell" panose="02060603020205020403" pitchFamily="18" charset="0"/>
              </a:rPr>
              <a:t>. Preferencia y reducción es opcional. </a:t>
            </a:r>
            <a:r>
              <a:rPr lang="es-ES" dirty="0" smtClean="0">
                <a:latin typeface="Rockwell" panose="02060603020205020403" pitchFamily="18" charset="0"/>
              </a:rPr>
              <a:t>Si no declarada se asume 1.00.</a:t>
            </a:r>
            <a:endParaRPr lang="es-ES" dirty="0">
              <a:latin typeface="Rockwell" panose="02060603020205020403" pitchFamily="18" charset="0"/>
            </a:endParaRPr>
          </a:p>
          <a:p>
            <a:r>
              <a:rPr lang="es-ES" dirty="0">
                <a:latin typeface="Rockwell" panose="02060603020205020403" pitchFamily="18" charset="0"/>
              </a:rPr>
              <a:t>. No se pueden declarar los grupos de datos</a:t>
            </a:r>
            <a:r>
              <a:rPr lang="es-ES" dirty="0" smtClean="0">
                <a:latin typeface="Rockwell" panose="02060603020205020403" pitchFamily="18" charset="0"/>
              </a:rPr>
              <a:t>: a</a:t>
            </a:r>
            <a:r>
              <a:rPr lang="es-ES" dirty="0">
                <a:latin typeface="Rockwell" panose="02060603020205020403" pitchFamily="18" charset="0"/>
              </a:rPr>
              <a:t>) Garantía </a:t>
            </a:r>
            <a:r>
              <a:rPr lang="es-ES" dirty="0" smtClean="0">
                <a:latin typeface="Rockwell" panose="02060603020205020403" pitchFamily="18" charset="0"/>
              </a:rPr>
              <a:t>–</a:t>
            </a:r>
            <a:r>
              <a:rPr lang="es-ES" dirty="0" err="1" smtClean="0">
                <a:latin typeface="Rockwell" panose="02060603020205020403" pitchFamily="18" charset="0"/>
              </a:rPr>
              <a:t>Guarantee</a:t>
            </a:r>
            <a:r>
              <a:rPr lang="es-ES" dirty="0" smtClean="0">
                <a:latin typeface="Rockwell" panose="02060603020205020403" pitchFamily="18" charset="0"/>
              </a:rPr>
              <a:t> o </a:t>
            </a:r>
            <a:r>
              <a:rPr lang="es-ES" dirty="0">
                <a:latin typeface="Rockwell" panose="02060603020205020403" pitchFamily="18" charset="0"/>
              </a:rPr>
              <a:t>9018 (</a:t>
            </a:r>
            <a:r>
              <a:rPr lang="es-ES" dirty="0" err="1">
                <a:latin typeface="Rockwell" panose="02060603020205020403" pitchFamily="18" charset="0"/>
              </a:rPr>
              <a:t>Declaracion</a:t>
            </a:r>
            <a:r>
              <a:rPr lang="es-ES" dirty="0">
                <a:latin typeface="Rockwell" panose="02060603020205020403" pitchFamily="18" charset="0"/>
              </a:rPr>
              <a:t> de GRN</a:t>
            </a:r>
            <a:r>
              <a:rPr lang="es-ES" dirty="0" smtClean="0">
                <a:latin typeface="Rockwell" panose="02060603020205020403" pitchFamily="18" charset="0"/>
              </a:rPr>
              <a:t>) en cabecera.  b</a:t>
            </a:r>
            <a:r>
              <a:rPr lang="es-ES" dirty="0">
                <a:latin typeface="Rockwell" panose="02060603020205020403" pitchFamily="18" charset="0"/>
              </a:rPr>
              <a:t>) Diferimiento de pago –</a:t>
            </a:r>
            <a:r>
              <a:rPr lang="es-ES" dirty="0" err="1" smtClean="0">
                <a:latin typeface="Rockwell" panose="02060603020205020403" pitchFamily="18" charset="0"/>
              </a:rPr>
              <a:t>DeferredPayment</a:t>
            </a:r>
            <a:r>
              <a:rPr lang="es-ES" dirty="0" smtClean="0">
                <a:latin typeface="Rockwell" panose="02060603020205020403" pitchFamily="18" charset="0"/>
              </a:rPr>
              <a:t>. </a:t>
            </a:r>
          </a:p>
          <a:p>
            <a:r>
              <a:rPr lang="es-ES" dirty="0" smtClean="0">
                <a:latin typeface="Rockwell" panose="02060603020205020403" pitchFamily="18" charset="0"/>
              </a:rPr>
              <a:t>. La modalidad </a:t>
            </a:r>
            <a:r>
              <a:rPr lang="es-ES" dirty="0">
                <a:latin typeface="Rockwell" panose="02060603020205020403" pitchFamily="18" charset="0"/>
              </a:rPr>
              <a:t>de pago ha de ser A (pago previo) (</a:t>
            </a:r>
            <a:r>
              <a:rPr lang="es-ES" dirty="0" err="1">
                <a:latin typeface="Rockwell" panose="02060603020205020403" pitchFamily="18" charset="0"/>
              </a:rPr>
              <a:t>dutiesAndTaxes.MethodOfpayment</a:t>
            </a:r>
            <a:r>
              <a:rPr lang="es-ES" dirty="0">
                <a:latin typeface="Rockwell" panose="02060603020205020403" pitchFamily="18" charset="0"/>
              </a:rPr>
              <a:t>).</a:t>
            </a:r>
          </a:p>
          <a:p>
            <a:r>
              <a:rPr lang="es-ES" dirty="0" smtClean="0">
                <a:latin typeface="Rockwell" panose="02060603020205020403" pitchFamily="18" charset="0"/>
              </a:rPr>
              <a:t>. </a:t>
            </a:r>
            <a:r>
              <a:rPr lang="es-ES" dirty="0">
                <a:latin typeface="Rockwell" panose="02060603020205020403" pitchFamily="18" charset="0"/>
              </a:rPr>
              <a:t>El país de destino (</a:t>
            </a:r>
            <a:r>
              <a:rPr lang="es-ES" dirty="0" err="1">
                <a:latin typeface="Rockwell" panose="02060603020205020403" pitchFamily="18" charset="0"/>
              </a:rPr>
              <a:t>countryOfDestination</a:t>
            </a:r>
            <a:r>
              <a:rPr lang="es-ES" dirty="0">
                <a:latin typeface="Rockwell" panose="02060603020205020403" pitchFamily="18" charset="0"/>
              </a:rPr>
              <a:t>) ha de ser ES.</a:t>
            </a:r>
          </a:p>
          <a:p>
            <a:r>
              <a:rPr lang="es-ES" dirty="0">
                <a:latin typeface="Rockwell" panose="02060603020205020403" pitchFamily="18" charset="0"/>
              </a:rPr>
              <a:t>. Si el código de mercancía conlleva la declaración de unidades suplementarias (</a:t>
            </a:r>
            <a:r>
              <a:rPr lang="es-ES" dirty="0" err="1">
                <a:latin typeface="Rockwell" panose="02060603020205020403" pitchFamily="18" charset="0"/>
              </a:rPr>
              <a:t>supplementaryUnits</a:t>
            </a:r>
            <a:r>
              <a:rPr lang="es-ES" dirty="0">
                <a:latin typeface="Rockwell" panose="02060603020205020403" pitchFamily="18" charset="0"/>
              </a:rPr>
              <a:t>),  </a:t>
            </a:r>
          </a:p>
          <a:p>
            <a:r>
              <a:rPr lang="es-ES" dirty="0">
                <a:latin typeface="Rockwell" panose="02060603020205020403" pitchFamily="18" charset="0"/>
              </a:rPr>
              <a:t>  según la aplicación de TARIC: con este régimen 82 pueden no declararse. </a:t>
            </a:r>
            <a:r>
              <a:rPr lang="es-ES" b="1" u="sng" dirty="0">
                <a:latin typeface="Rockwell" panose="02060603020205020403" pitchFamily="18" charset="0"/>
              </a:rPr>
              <a:t>Es opcional</a:t>
            </a:r>
          </a:p>
          <a:p>
            <a:endParaRPr lang="es-ES" sz="1800" b="1" dirty="0">
              <a:latin typeface="Rockwell" panose="02060603020205020403" pitchFamily="18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90" y="4669655"/>
            <a:ext cx="10885174" cy="109169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91" y="6097703"/>
            <a:ext cx="8329102" cy="25114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790" y="1144644"/>
            <a:ext cx="10417583" cy="30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10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122830"/>
            <a:ext cx="11559654" cy="327545"/>
          </a:xfrm>
        </p:spPr>
        <p:txBody>
          <a:bodyPr>
            <a:normAutofit fontScale="90000"/>
          </a:bodyPr>
          <a:lstStyle/>
          <a:p>
            <a:r>
              <a:rPr lang="es-ES" sz="2000" b="1" u="sng" dirty="0" smtClean="0"/>
              <a:t>Nuevo sistema de importación</a:t>
            </a:r>
            <a:endParaRPr lang="es-ES" sz="2000" b="1" u="sng" dirty="0"/>
          </a:p>
        </p:txBody>
      </p:sp>
      <p:cxnSp>
        <p:nvCxnSpPr>
          <p:cNvPr id="8" name="Conector recto 7"/>
          <p:cNvCxnSpPr/>
          <p:nvPr/>
        </p:nvCxnSpPr>
        <p:spPr>
          <a:xfrm>
            <a:off x="245660" y="535136"/>
            <a:ext cx="11818961" cy="136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6">
            <a:extLst>
              <a:ext uri="{FF2B5EF4-FFF2-40B4-BE49-F238E27FC236}">
                <a16:creationId xmlns:a16="http://schemas.microsoft.com/office/drawing/2014/main" id="{E0E12304-467E-4A53-BF46-D9EE00DEB216}"/>
              </a:ext>
            </a:extLst>
          </p:cNvPr>
          <p:cNvSpPr/>
          <p:nvPr/>
        </p:nvSpPr>
        <p:spPr>
          <a:xfrm>
            <a:off x="245660" y="757419"/>
            <a:ext cx="116519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00" b="1" u="sng" dirty="0" smtClean="0">
                <a:latin typeface="Rockwell" panose="02060603020205020403" pitchFamily="18" charset="0"/>
              </a:rPr>
              <a:t>Separata 27</a:t>
            </a:r>
            <a:r>
              <a:rPr lang="es-ES" sz="1800" b="1" dirty="0" smtClean="0">
                <a:latin typeface="Rockwell" panose="02060603020205020403" pitchFamily="18" charset="0"/>
              </a:rPr>
              <a:t>:  </a:t>
            </a:r>
            <a:r>
              <a:rPr lang="es-ES" sz="1800" b="1" u="sng" dirty="0" smtClean="0">
                <a:latin typeface="Rockwell" panose="02060603020205020403" pitchFamily="18" charset="0"/>
              </a:rPr>
              <a:t>Interr</a:t>
            </a:r>
            <a:r>
              <a:rPr lang="es-ES" b="1" u="sng" dirty="0" smtClean="0">
                <a:latin typeface="Rockwell" panose="02060603020205020403" pitchFamily="18" charset="0"/>
              </a:rPr>
              <a:t>elación declaración según su tipo. </a:t>
            </a:r>
            <a:r>
              <a:rPr lang="es-ES" sz="1200" b="1" dirty="0" smtClean="0">
                <a:latin typeface="Rockwell" panose="02060603020205020403" pitchFamily="18" charset="0"/>
              </a:rPr>
              <a:t>Información complementaria general H1</a:t>
            </a:r>
            <a:endParaRPr lang="es-ES" sz="1200" b="1" dirty="0">
              <a:latin typeface="Rockwell" panose="02060603020205020403" pitchFamily="18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0E12304-467E-4A53-BF46-D9EE00DEB216}"/>
              </a:ext>
            </a:extLst>
          </p:cNvPr>
          <p:cNvSpPr/>
          <p:nvPr/>
        </p:nvSpPr>
        <p:spPr>
          <a:xfrm>
            <a:off x="245660" y="1243053"/>
            <a:ext cx="113139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800" b="1" dirty="0">
              <a:latin typeface="Rockwell" panose="02060603020205020403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97795"/>
            <a:ext cx="71558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0E12304-467E-4A53-BF46-D9EE00DEB216}"/>
              </a:ext>
            </a:extLst>
          </p:cNvPr>
          <p:cNvSpPr/>
          <p:nvPr/>
        </p:nvSpPr>
        <p:spPr>
          <a:xfrm>
            <a:off x="165014" y="1356777"/>
            <a:ext cx="1147528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00" dirty="0" smtClean="0">
                <a:latin typeface="Rockwell" panose="02060603020205020403" pitchFamily="18" charset="0"/>
              </a:rPr>
              <a:t>Interrelación con lo siguiente en función de si la declaración es PDI, PDC o completa : </a:t>
            </a:r>
          </a:p>
          <a:p>
            <a:pPr marL="342900" indent="-342900">
              <a:buAutoNum type="alphaLcParenR"/>
            </a:pPr>
            <a:r>
              <a:rPr lang="es-ES" sz="1800" dirty="0" smtClean="0">
                <a:latin typeface="Rockwell" panose="02060603020205020403" pitchFamily="18" charset="0"/>
              </a:rPr>
              <a:t>Calculo liquidación. </a:t>
            </a:r>
          </a:p>
          <a:p>
            <a:pPr marL="342900" indent="-342900">
              <a:buAutoNum type="alphaLcParenR"/>
            </a:pPr>
            <a:r>
              <a:rPr lang="es-ES" dirty="0" smtClean="0">
                <a:latin typeface="Rockwell" panose="02060603020205020403" pitchFamily="18" charset="0"/>
              </a:rPr>
              <a:t>Garantías (trabado, apunte)</a:t>
            </a:r>
          </a:p>
          <a:p>
            <a:pPr marL="342900" indent="-342900">
              <a:buAutoNum type="alphaLcParenR"/>
            </a:pPr>
            <a:r>
              <a:rPr lang="es-ES" sz="1800" dirty="0" smtClean="0">
                <a:latin typeface="Rockwell" panose="02060603020205020403" pitchFamily="18" charset="0"/>
              </a:rPr>
              <a:t>Contabilidad. Carta de pago. </a:t>
            </a:r>
          </a:p>
          <a:p>
            <a:pPr marL="342900" indent="-342900">
              <a:buAutoNum type="alphaLcParenR"/>
            </a:pPr>
            <a:r>
              <a:rPr lang="es-ES" dirty="0" smtClean="0">
                <a:latin typeface="Rockwell" panose="02060603020205020403" pitchFamily="18" charset="0"/>
              </a:rPr>
              <a:t>Cuota vs. Contingentes. </a:t>
            </a:r>
          </a:p>
          <a:p>
            <a:pPr marL="342900" indent="-342900">
              <a:buAutoNum type="alphaLcParenR"/>
            </a:pPr>
            <a:r>
              <a:rPr lang="es-ES" sz="1800" dirty="0" smtClean="0">
                <a:latin typeface="Rockwell" panose="02060603020205020403" pitchFamily="18" charset="0"/>
              </a:rPr>
              <a:t>REA. Régimen especial abastecimiento Canarias. </a:t>
            </a:r>
          </a:p>
          <a:p>
            <a:pPr marL="342900" indent="-342900">
              <a:buAutoNum type="alphaLcParenR"/>
            </a:pPr>
            <a:r>
              <a:rPr lang="es-ES" dirty="0" smtClean="0">
                <a:latin typeface="Rockwell" panose="02060603020205020403" pitchFamily="18" charset="0"/>
              </a:rPr>
              <a:t>DDT: también en función del tipo de activación {operador, aduana}.</a:t>
            </a:r>
            <a:endParaRPr lang="es-ES" sz="1800" dirty="0" smtClean="0">
              <a:latin typeface="Rockwell" panose="02060603020205020403" pitchFamily="18" charset="0"/>
            </a:endParaRPr>
          </a:p>
          <a:p>
            <a:r>
              <a:rPr lang="es-ES" dirty="0" smtClean="0">
                <a:latin typeface="Rockwell" panose="02060603020205020403" pitchFamily="18" charset="0"/>
              </a:rPr>
              <a:t>g) Control de RR.EE. </a:t>
            </a:r>
          </a:p>
          <a:p>
            <a:r>
              <a:rPr lang="es-ES" dirty="0" smtClean="0">
                <a:latin typeface="Rockwell" panose="02060603020205020403" pitchFamily="18" charset="0"/>
              </a:rPr>
              <a:t>h) Certificados no aduaneros. </a:t>
            </a:r>
          </a:p>
          <a:p>
            <a:r>
              <a:rPr lang="es-ES" sz="1800" dirty="0" smtClean="0">
                <a:latin typeface="Rockwell" panose="02060603020205020403" pitchFamily="18" charset="0"/>
              </a:rPr>
              <a:t>i) Vinculación / desvinculación a  deposito. </a:t>
            </a:r>
            <a:endParaRPr lang="es-ES" dirty="0">
              <a:latin typeface="Rockwell" panose="02060603020205020403" pitchFamily="18" charset="0"/>
            </a:endParaRPr>
          </a:p>
          <a:p>
            <a:r>
              <a:rPr lang="es-ES" sz="1800" dirty="0" smtClean="0">
                <a:latin typeface="Rockwell" panose="02060603020205020403" pitchFamily="18" charset="0"/>
              </a:rPr>
              <a:t>j) Generación de exportación AES. Procedimiento simplificado con Canarias.</a:t>
            </a: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60" y="6119430"/>
            <a:ext cx="11225904" cy="73857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855" y="4403739"/>
            <a:ext cx="10889671" cy="171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00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122830"/>
            <a:ext cx="11559654" cy="327545"/>
          </a:xfrm>
        </p:spPr>
        <p:txBody>
          <a:bodyPr>
            <a:normAutofit fontScale="90000"/>
          </a:bodyPr>
          <a:lstStyle/>
          <a:p>
            <a:r>
              <a:rPr lang="es-ES" sz="2000" b="1" u="sng" dirty="0" smtClean="0"/>
              <a:t>Nuevo sistema de importación</a:t>
            </a:r>
            <a:endParaRPr lang="es-ES" sz="2000" b="1" u="sng" dirty="0"/>
          </a:p>
        </p:txBody>
      </p:sp>
      <p:cxnSp>
        <p:nvCxnSpPr>
          <p:cNvPr id="8" name="Conector recto 7"/>
          <p:cNvCxnSpPr/>
          <p:nvPr/>
        </p:nvCxnSpPr>
        <p:spPr>
          <a:xfrm>
            <a:off x="245660" y="535136"/>
            <a:ext cx="11818961" cy="136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6">
            <a:extLst>
              <a:ext uri="{FF2B5EF4-FFF2-40B4-BE49-F238E27FC236}">
                <a16:creationId xmlns:a16="http://schemas.microsoft.com/office/drawing/2014/main" id="{E0E12304-467E-4A53-BF46-D9EE00DEB216}"/>
              </a:ext>
            </a:extLst>
          </p:cNvPr>
          <p:cNvSpPr/>
          <p:nvPr/>
        </p:nvSpPr>
        <p:spPr>
          <a:xfrm>
            <a:off x="245660" y="757419"/>
            <a:ext cx="116519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00" b="1" u="sng" dirty="0" smtClean="0">
                <a:latin typeface="Rockwell" panose="02060603020205020403" pitchFamily="18" charset="0"/>
              </a:rPr>
              <a:t>Separata 28</a:t>
            </a:r>
            <a:r>
              <a:rPr lang="es-ES" sz="1800" b="1" dirty="0" smtClean="0">
                <a:latin typeface="Rockwell" panose="02060603020205020403" pitchFamily="18" charset="0"/>
              </a:rPr>
              <a:t>:  </a:t>
            </a:r>
            <a:r>
              <a:rPr lang="es-ES" sz="1800" b="1" u="sng" dirty="0" smtClean="0">
                <a:latin typeface="Rockwell" panose="02060603020205020403" pitchFamily="18" charset="0"/>
              </a:rPr>
              <a:t>Comparaciones masas, bultos versus </a:t>
            </a:r>
            <a:r>
              <a:rPr lang="es-ES" b="1" u="sng" dirty="0" smtClean="0">
                <a:latin typeface="Rockwell" panose="02060603020205020403" pitchFamily="18" charset="0"/>
              </a:rPr>
              <a:t>otros datos H1</a:t>
            </a:r>
            <a:r>
              <a:rPr lang="es-ES" b="1" dirty="0" smtClean="0">
                <a:latin typeface="Rockwell" panose="02060603020205020403" pitchFamily="18" charset="0"/>
              </a:rPr>
              <a:t>. </a:t>
            </a:r>
            <a:r>
              <a:rPr lang="es-ES" sz="1200" b="1" dirty="0" smtClean="0">
                <a:latin typeface="Rockwell" panose="02060603020205020403" pitchFamily="18" charset="0"/>
              </a:rPr>
              <a:t>Información complementaria general H1</a:t>
            </a:r>
            <a:endParaRPr lang="es-ES" sz="1200" b="1" dirty="0">
              <a:latin typeface="Rockwell" panose="02060603020205020403" pitchFamily="18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0E12304-467E-4A53-BF46-D9EE00DEB216}"/>
              </a:ext>
            </a:extLst>
          </p:cNvPr>
          <p:cNvSpPr/>
          <p:nvPr/>
        </p:nvSpPr>
        <p:spPr>
          <a:xfrm>
            <a:off x="245660" y="1243053"/>
            <a:ext cx="113139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800" b="1" dirty="0">
              <a:latin typeface="Rockwell" panose="02060603020205020403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97795"/>
            <a:ext cx="71558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90" y="1728685"/>
            <a:ext cx="4588283" cy="108724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8645" y="1728685"/>
            <a:ext cx="6989847" cy="1866570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4124171" y="2026226"/>
            <a:ext cx="6244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</a:t>
            </a:r>
            <a:endParaRPr lang="es-ES" dirty="0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275" y="3595255"/>
            <a:ext cx="10172700" cy="125277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969" y="4857625"/>
            <a:ext cx="10839339" cy="185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16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122830"/>
            <a:ext cx="11559654" cy="327545"/>
          </a:xfrm>
        </p:spPr>
        <p:txBody>
          <a:bodyPr>
            <a:normAutofit fontScale="90000"/>
          </a:bodyPr>
          <a:lstStyle/>
          <a:p>
            <a:r>
              <a:rPr lang="es-ES" sz="2000" b="1" u="sng" dirty="0" smtClean="0"/>
              <a:t>Nuevo sistema de importación</a:t>
            </a:r>
            <a:endParaRPr lang="es-ES" sz="2000" b="1" u="sng" dirty="0"/>
          </a:p>
        </p:txBody>
      </p:sp>
      <p:cxnSp>
        <p:nvCxnSpPr>
          <p:cNvPr id="8" name="Conector recto 7"/>
          <p:cNvCxnSpPr/>
          <p:nvPr/>
        </p:nvCxnSpPr>
        <p:spPr>
          <a:xfrm>
            <a:off x="245660" y="535136"/>
            <a:ext cx="11818961" cy="136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6">
            <a:extLst>
              <a:ext uri="{FF2B5EF4-FFF2-40B4-BE49-F238E27FC236}">
                <a16:creationId xmlns:a16="http://schemas.microsoft.com/office/drawing/2014/main" id="{E0E12304-467E-4A53-BF46-D9EE00DEB216}"/>
              </a:ext>
            </a:extLst>
          </p:cNvPr>
          <p:cNvSpPr/>
          <p:nvPr/>
        </p:nvSpPr>
        <p:spPr>
          <a:xfrm>
            <a:off x="245660" y="757419"/>
            <a:ext cx="1165193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00" b="1" u="sng" dirty="0" smtClean="0">
                <a:latin typeface="Rockwell" panose="02060603020205020403" pitchFamily="18" charset="0"/>
              </a:rPr>
              <a:t>Separata 30</a:t>
            </a:r>
            <a:r>
              <a:rPr lang="es-ES" sz="1800" b="1" dirty="0" smtClean="0">
                <a:latin typeface="Rockwell" panose="02060603020205020403" pitchFamily="18" charset="0"/>
              </a:rPr>
              <a:t>:  </a:t>
            </a:r>
            <a:r>
              <a:rPr lang="es-ES" sz="1800" b="1" u="sng" dirty="0" smtClean="0">
                <a:latin typeface="Rockwell" panose="02060603020205020403" pitchFamily="18" charset="0"/>
              </a:rPr>
              <a:t>Códigos en mensaje respuesta CC415R y consulta y claves en B.E.</a:t>
            </a:r>
            <a:r>
              <a:rPr lang="es-ES" b="1" dirty="0" smtClean="0">
                <a:latin typeface="Rockwell" panose="02060603020205020403" pitchFamily="18" charset="0"/>
              </a:rPr>
              <a:t> </a:t>
            </a:r>
            <a:r>
              <a:rPr lang="es-ES" sz="1200" b="1" dirty="0" smtClean="0">
                <a:latin typeface="Rockwell" panose="02060603020205020403" pitchFamily="18" charset="0"/>
              </a:rPr>
              <a:t>Información complementaria general H1</a:t>
            </a:r>
            <a:endParaRPr lang="es-ES" sz="1200" b="1" dirty="0">
              <a:latin typeface="Rockwell" panose="02060603020205020403" pitchFamily="18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0E12304-467E-4A53-BF46-D9EE00DEB216}"/>
              </a:ext>
            </a:extLst>
          </p:cNvPr>
          <p:cNvSpPr/>
          <p:nvPr/>
        </p:nvSpPr>
        <p:spPr>
          <a:xfrm>
            <a:off x="-2632622" y="535136"/>
            <a:ext cx="113139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800" b="1" dirty="0">
              <a:latin typeface="Rockwell" panose="02060603020205020403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97795"/>
            <a:ext cx="71558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60" y="1521231"/>
            <a:ext cx="11313994" cy="57678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56" y="2018609"/>
            <a:ext cx="11393398" cy="4839391"/>
          </a:xfrm>
          <a:prstGeom prst="rect">
            <a:avLst/>
          </a:prstGeom>
        </p:spPr>
      </p:pic>
      <p:sp>
        <p:nvSpPr>
          <p:cNvPr id="9" name="Rectangle 6">
            <a:extLst>
              <a:ext uri="{FF2B5EF4-FFF2-40B4-BE49-F238E27FC236}">
                <a16:creationId xmlns:a16="http://schemas.microsoft.com/office/drawing/2014/main" id="{E0E12304-467E-4A53-BF46-D9EE00DEB216}"/>
              </a:ext>
            </a:extLst>
          </p:cNvPr>
          <p:cNvSpPr/>
          <p:nvPr/>
        </p:nvSpPr>
        <p:spPr>
          <a:xfrm>
            <a:off x="3344481" y="1195184"/>
            <a:ext cx="82151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00" u="sng" dirty="0" smtClean="0">
                <a:solidFill>
                  <a:srgbClr val="FF0000"/>
                </a:solidFill>
                <a:latin typeface="Rockwell" panose="02060603020205020403" pitchFamily="18" charset="0"/>
              </a:rPr>
              <a:t>Hay que realizar suscripción, gratuita, a la  B.E. Según guía de mensajes XML</a:t>
            </a:r>
            <a:endParaRPr lang="es-ES" sz="1200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41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122830"/>
            <a:ext cx="11559654" cy="327545"/>
          </a:xfrm>
        </p:spPr>
        <p:txBody>
          <a:bodyPr>
            <a:normAutofit fontScale="90000"/>
          </a:bodyPr>
          <a:lstStyle/>
          <a:p>
            <a:r>
              <a:rPr lang="es-ES" sz="2000" b="1" u="sng" dirty="0" smtClean="0"/>
              <a:t>Nuevo sistema de importación</a:t>
            </a:r>
            <a:endParaRPr lang="es-ES" sz="2000" b="1" u="sng" dirty="0"/>
          </a:p>
        </p:txBody>
      </p:sp>
      <p:cxnSp>
        <p:nvCxnSpPr>
          <p:cNvPr id="8" name="Conector recto 7"/>
          <p:cNvCxnSpPr/>
          <p:nvPr/>
        </p:nvCxnSpPr>
        <p:spPr>
          <a:xfrm>
            <a:off x="245660" y="535136"/>
            <a:ext cx="11818961" cy="136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6">
            <a:extLst>
              <a:ext uri="{FF2B5EF4-FFF2-40B4-BE49-F238E27FC236}">
                <a16:creationId xmlns:a16="http://schemas.microsoft.com/office/drawing/2014/main" id="{E0E12304-467E-4A53-BF46-D9EE00DEB216}"/>
              </a:ext>
            </a:extLst>
          </p:cNvPr>
          <p:cNvSpPr/>
          <p:nvPr/>
        </p:nvSpPr>
        <p:spPr>
          <a:xfrm>
            <a:off x="412690" y="4154850"/>
            <a:ext cx="1165193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latin typeface="Rockwell" panose="02060603020205020403" pitchFamily="18" charset="0"/>
              </a:rPr>
              <a:t>a) </a:t>
            </a:r>
            <a:r>
              <a:rPr lang="es-ES" sz="1800" dirty="0" smtClean="0">
                <a:latin typeface="Rockwell" panose="02060603020205020403" pitchFamily="18" charset="0"/>
              </a:rPr>
              <a:t>En la versión V 3.13 de la información complementaria </a:t>
            </a:r>
            <a:r>
              <a:rPr lang="es-ES" sz="1800" b="1" u="sng" dirty="0" smtClean="0">
                <a:latin typeface="Rockwell" panose="02060603020205020403" pitchFamily="18" charset="0"/>
              </a:rPr>
              <a:t>general </a:t>
            </a:r>
            <a:r>
              <a:rPr lang="es-ES" sz="1800" dirty="0" smtClean="0">
                <a:latin typeface="Rockwell" panose="02060603020205020403" pitchFamily="18" charset="0"/>
              </a:rPr>
              <a:t>de H1, se hace relación de los cambios efectuados: mas en particular todo lo relacionado con RR.EE. </a:t>
            </a:r>
            <a:r>
              <a:rPr lang="es-ES" dirty="0" smtClean="0">
                <a:latin typeface="Rockwell" panose="02060603020205020403" pitchFamily="18" charset="0"/>
              </a:rPr>
              <a:t>s</a:t>
            </a:r>
            <a:r>
              <a:rPr lang="es-ES" sz="1800" dirty="0" smtClean="0">
                <a:latin typeface="Rockwell" panose="02060603020205020403" pitchFamily="18" charset="0"/>
              </a:rPr>
              <a:t>e ha incluido en la separata especifica de RR.EE. </a:t>
            </a:r>
          </a:p>
          <a:p>
            <a:r>
              <a:rPr lang="es-ES" dirty="0" smtClean="0">
                <a:latin typeface="Rockwell" panose="02060603020205020403" pitchFamily="18" charset="0"/>
              </a:rPr>
              <a:t>b) También habla sobre tablas nuevas  </a:t>
            </a:r>
            <a:r>
              <a:rPr lang="es-ES" altLang="es-ES" dirty="0">
                <a:latin typeface="Rockwell" panose="020606030202050204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la tabla H1SEDE (listado de tablas manejadas en H1), se incluyeron: </a:t>
            </a:r>
            <a:r>
              <a:rPr lang="es-ES" altLang="es-ES" dirty="0" smtClean="0">
                <a:latin typeface="Rockwell" panose="020606030202050204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H1RE44</a:t>
            </a:r>
            <a:r>
              <a:rPr lang="es-ES" altLang="es-ES" dirty="0">
                <a:latin typeface="Rockwell" panose="020606030202050204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H1RE4648, H1RE51, H1RE53, H1SP150X, H1CCIEST. </a:t>
            </a:r>
            <a:r>
              <a:rPr lang="es-ES" altLang="es-ES" dirty="0" smtClean="0">
                <a:latin typeface="Rockwell" panose="020606030202050204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LQNAT490,</a:t>
            </a:r>
            <a:r>
              <a:rPr lang="es-ES" altLang="es-ES" b="1" u="sng" dirty="0" smtClean="0">
                <a:latin typeface="Rockwell" panose="020606030202050204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H1REFEEN</a:t>
            </a:r>
            <a:r>
              <a:rPr lang="es-ES" altLang="es-ES" dirty="0" smtClean="0">
                <a:latin typeface="Rockwell" panose="020606030202050204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s-ES" altLang="es-ES" b="1" dirty="0" smtClean="0">
                <a:latin typeface="Rockwell" panose="020606030202050204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fecha entrada </a:t>
            </a:r>
            <a:r>
              <a:rPr lang="es-ES" altLang="es-ES" b="1" dirty="0" smtClean="0">
                <a:latin typeface="Rockwell" panose="020606030202050204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autor</a:t>
            </a:r>
            <a:r>
              <a:rPr lang="es-ES" altLang="es-ES" dirty="0" smtClean="0">
                <a:latin typeface="Rockwell" panose="020606030202050204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s-ES" altLang="es-ES" dirty="0" smtClean="0">
              <a:latin typeface="Rockwell" panose="020606030202050204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altLang="es-ES" dirty="0" smtClean="0">
                <a:latin typeface="Rockwell" panose="02060603020205020403" pitchFamily="18" charset="0"/>
                <a:cs typeface="Times New Roman" panose="02020603050405020304" pitchFamily="18" charset="0"/>
              </a:rPr>
              <a:t>c) Esta nueva separata especifica de RR.EE.  </a:t>
            </a:r>
            <a:r>
              <a:rPr lang="es-ES" altLang="es-ES" b="1" u="sng" dirty="0" smtClean="0">
                <a:latin typeface="Rockwell" panose="02060603020205020403" pitchFamily="18" charset="0"/>
                <a:cs typeface="Times New Roman" panose="02020603050405020304" pitchFamily="18" charset="0"/>
              </a:rPr>
              <a:t>NO</a:t>
            </a:r>
            <a:r>
              <a:rPr lang="es-ES" altLang="es-ES" dirty="0" smtClean="0">
                <a:latin typeface="Rockwell" panose="02060603020205020403" pitchFamily="18" charset="0"/>
                <a:cs typeface="Times New Roman" panose="02020603050405020304" pitchFamily="18" charset="0"/>
              </a:rPr>
              <a:t> descubre nada nuevo, solo pretende unificar y clarificar algunas cuestiones. Lo mas novedoso es la declaración de </a:t>
            </a:r>
            <a:r>
              <a:rPr lang="es-ES" altLang="es-ES" b="1" u="sng" dirty="0" smtClean="0">
                <a:latin typeface="Rockwell" panose="02060603020205020403" pitchFamily="18" charset="0"/>
                <a:cs typeface="Times New Roman" panose="02020603050405020304" pitchFamily="18" charset="0"/>
              </a:rPr>
              <a:t>los documentos 7021 7022 </a:t>
            </a:r>
            <a:r>
              <a:rPr lang="es-ES" altLang="es-ES" dirty="0" smtClean="0">
                <a:latin typeface="Rockwell" panose="02060603020205020403" pitchFamily="18" charset="0"/>
                <a:cs typeface="Times New Roman" panose="02020603050405020304" pitchFamily="18" charset="0"/>
              </a:rPr>
              <a:t>en la supporting documents referido a la declaración de matriz de transformación en OPO para textiles. También la </a:t>
            </a:r>
            <a:r>
              <a:rPr lang="es-ES" altLang="es-ES" b="1" u="sng" dirty="0" smtClean="0">
                <a:latin typeface="Rockwell" panose="02060603020205020403" pitchFamily="18" charset="0"/>
                <a:cs typeface="Times New Roman" panose="02020603050405020304" pitchFamily="18" charset="0"/>
              </a:rPr>
              <a:t>posibilidad de llevanza de cuentas en G.A.R.E. por número de pedido.</a:t>
            </a:r>
            <a:r>
              <a:rPr lang="es-ES" altLang="es-ES" dirty="0" smtClean="0">
                <a:latin typeface="Rockwell" panose="02060603020205020403" pitchFamily="18" charset="0"/>
                <a:cs typeface="Times New Roman" panose="02020603050405020304" pitchFamily="18" charset="0"/>
              </a:rPr>
              <a:t> </a:t>
            </a:r>
            <a:endParaRPr lang="es-ES" altLang="es-ES" dirty="0">
              <a:latin typeface="Rockwell" panose="02060603020205020403" pitchFamily="18" charset="0"/>
            </a:endParaRPr>
          </a:p>
          <a:p>
            <a:endParaRPr lang="es-ES" dirty="0">
              <a:latin typeface="Rockwell" panose="02060603020205020403" pitchFamily="18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0E12304-467E-4A53-BF46-D9EE00DEB216}"/>
              </a:ext>
            </a:extLst>
          </p:cNvPr>
          <p:cNvSpPr/>
          <p:nvPr/>
        </p:nvSpPr>
        <p:spPr>
          <a:xfrm>
            <a:off x="1091044" y="736127"/>
            <a:ext cx="7590327" cy="244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800" b="1" dirty="0">
              <a:latin typeface="Rockwell" panose="02060603020205020403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97795"/>
            <a:ext cx="71558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27" y="1168224"/>
            <a:ext cx="10941628" cy="3066823"/>
          </a:xfrm>
          <a:prstGeom prst="rect">
            <a:avLst/>
          </a:prstGeom>
        </p:spPr>
      </p:pic>
      <p:sp>
        <p:nvSpPr>
          <p:cNvPr id="12" name="Rectangle 6">
            <a:extLst>
              <a:ext uri="{FF2B5EF4-FFF2-40B4-BE49-F238E27FC236}">
                <a16:creationId xmlns:a16="http://schemas.microsoft.com/office/drawing/2014/main" id="{E0E12304-467E-4A53-BF46-D9EE00DEB216}"/>
              </a:ext>
            </a:extLst>
          </p:cNvPr>
          <p:cNvSpPr/>
          <p:nvPr/>
        </p:nvSpPr>
        <p:spPr>
          <a:xfrm>
            <a:off x="481574" y="763949"/>
            <a:ext cx="116519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800" b="1" u="sng" dirty="0" smtClean="0">
                <a:latin typeface="Rockwell" panose="02060603020205020403" pitchFamily="18" charset="0"/>
              </a:rPr>
              <a:t>Separata especifica de RR.EE</a:t>
            </a:r>
            <a:r>
              <a:rPr lang="es-ES" sz="1800" b="1" dirty="0" smtClean="0">
                <a:latin typeface="Rockwell" panose="02060603020205020403" pitchFamily="18" charset="0"/>
              </a:rPr>
              <a:t>:  </a:t>
            </a:r>
            <a:r>
              <a:rPr lang="es-ES" b="1" u="sng" dirty="0" smtClean="0">
                <a:latin typeface="Rockwell" panose="02060603020205020403" pitchFamily="18" charset="0"/>
              </a:rPr>
              <a:t>En documentación aparte. </a:t>
            </a:r>
            <a:endParaRPr lang="es-ES" sz="1200" b="1" dirty="0"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45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>
            <a:spLocks noGrp="1"/>
          </p:cNvSpPr>
          <p:nvPr>
            <p:ph type="ctrTitle"/>
          </p:nvPr>
        </p:nvSpPr>
        <p:spPr>
          <a:xfrm>
            <a:off x="0" y="122830"/>
            <a:ext cx="11559654" cy="327545"/>
          </a:xfrm>
        </p:spPr>
        <p:txBody>
          <a:bodyPr>
            <a:normAutofit fontScale="90000"/>
          </a:bodyPr>
          <a:lstStyle/>
          <a:p>
            <a:r>
              <a:rPr lang="es-ES" sz="2000" b="1" u="sng" dirty="0" smtClean="0"/>
              <a:t>Nuevo sistema de importación</a:t>
            </a:r>
            <a:endParaRPr lang="es-ES" sz="2000" b="1" u="sng" dirty="0"/>
          </a:p>
        </p:txBody>
      </p:sp>
      <p:cxnSp>
        <p:nvCxnSpPr>
          <p:cNvPr id="10" name="Conector recto 9"/>
          <p:cNvCxnSpPr/>
          <p:nvPr/>
        </p:nvCxnSpPr>
        <p:spPr>
          <a:xfrm>
            <a:off x="245660" y="535136"/>
            <a:ext cx="11818961" cy="136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35" y="1122218"/>
            <a:ext cx="11943729" cy="4717473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785755" y="1023809"/>
            <a:ext cx="6875318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Donde declarar la autorización para validar su existencia y titularidad.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59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122830"/>
            <a:ext cx="11559654" cy="327545"/>
          </a:xfrm>
        </p:spPr>
        <p:txBody>
          <a:bodyPr>
            <a:normAutofit fontScale="90000"/>
          </a:bodyPr>
          <a:lstStyle/>
          <a:p>
            <a:r>
              <a:rPr lang="es-ES" sz="2000" b="1" u="sng" dirty="0" smtClean="0"/>
              <a:t>Nuevo sistema de importación</a:t>
            </a:r>
            <a:endParaRPr lang="es-ES" sz="2000" b="1" u="sng" dirty="0"/>
          </a:p>
        </p:txBody>
      </p:sp>
      <p:cxnSp>
        <p:nvCxnSpPr>
          <p:cNvPr id="8" name="Conector recto 7"/>
          <p:cNvCxnSpPr/>
          <p:nvPr/>
        </p:nvCxnSpPr>
        <p:spPr>
          <a:xfrm>
            <a:off x="245660" y="535136"/>
            <a:ext cx="11818961" cy="136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6">
            <a:extLst>
              <a:ext uri="{FF2B5EF4-FFF2-40B4-BE49-F238E27FC236}">
                <a16:creationId xmlns:a16="http://schemas.microsoft.com/office/drawing/2014/main" id="{E0E12304-467E-4A53-BF46-D9EE00DEB216}"/>
              </a:ext>
            </a:extLst>
          </p:cNvPr>
          <p:cNvSpPr/>
          <p:nvPr/>
        </p:nvSpPr>
        <p:spPr>
          <a:xfrm>
            <a:off x="1091044" y="736127"/>
            <a:ext cx="7590327" cy="244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800" b="1" dirty="0">
              <a:latin typeface="Rockwell" panose="02060603020205020403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97795"/>
            <a:ext cx="71558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E0E12304-467E-4A53-BF46-D9EE00DEB216}"/>
              </a:ext>
            </a:extLst>
          </p:cNvPr>
          <p:cNvSpPr/>
          <p:nvPr/>
        </p:nvSpPr>
        <p:spPr>
          <a:xfrm>
            <a:off x="481574" y="763949"/>
            <a:ext cx="116519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u="sng" dirty="0" smtClean="0">
                <a:latin typeface="Rockwell" panose="02060603020205020403" pitchFamily="18" charset="0"/>
              </a:rPr>
              <a:t>Errores mas corrientes </a:t>
            </a:r>
            <a:endParaRPr lang="es-ES" sz="1200" b="1" dirty="0">
              <a:latin typeface="Rockwell" panose="02060603020205020403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60" y="1196045"/>
            <a:ext cx="11485676" cy="337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43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122830"/>
            <a:ext cx="11559654" cy="327545"/>
          </a:xfrm>
        </p:spPr>
        <p:txBody>
          <a:bodyPr>
            <a:normAutofit fontScale="90000"/>
          </a:bodyPr>
          <a:lstStyle/>
          <a:p>
            <a:r>
              <a:rPr lang="es-ES" sz="2000" b="1" u="sng" dirty="0" smtClean="0"/>
              <a:t>Nuevo sistema de importación</a:t>
            </a:r>
            <a:endParaRPr lang="es-ES" sz="2000" b="1" u="sng" dirty="0"/>
          </a:p>
        </p:txBody>
      </p:sp>
      <p:cxnSp>
        <p:nvCxnSpPr>
          <p:cNvPr id="8" name="Conector recto 7"/>
          <p:cNvCxnSpPr/>
          <p:nvPr/>
        </p:nvCxnSpPr>
        <p:spPr>
          <a:xfrm>
            <a:off x="245660" y="535136"/>
            <a:ext cx="11818961" cy="136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1">
            <a:extLst>
              <a:ext uri="{FF2B5EF4-FFF2-40B4-BE49-F238E27FC236}">
                <a16:creationId xmlns:a16="http://schemas.microsoft.com/office/drawing/2014/main" id="{4C358519-C217-410C-B789-B3241074D221}"/>
              </a:ext>
            </a:extLst>
          </p:cNvPr>
          <p:cNvSpPr/>
          <p:nvPr/>
        </p:nvSpPr>
        <p:spPr>
          <a:xfrm>
            <a:off x="150389" y="5515473"/>
            <a:ext cx="114092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800" b="1" dirty="0" smtClean="0">
                <a:solidFill>
                  <a:srgbClr val="00B0F0"/>
                </a:solidFill>
                <a:latin typeface="+mj-lt"/>
              </a:rPr>
              <a:t>Datos comunes a toda la declaración: en cabeceras. Diferenciados: en partidas. Por la misma casilla, </a:t>
            </a:r>
            <a:r>
              <a:rPr lang="es-ES" sz="1800" b="1" dirty="0" err="1" smtClean="0">
                <a:solidFill>
                  <a:srgbClr val="00B0F0"/>
                </a:solidFill>
                <a:latin typeface="+mj-lt"/>
              </a:rPr>
              <a:t>P.e</a:t>
            </a:r>
            <a:r>
              <a:rPr lang="es-ES" sz="1800" b="1" dirty="0" smtClean="0">
                <a:solidFill>
                  <a:srgbClr val="00B0F0"/>
                </a:solidFill>
                <a:latin typeface="+mj-lt"/>
              </a:rPr>
              <a:t>. </a:t>
            </a:r>
            <a:r>
              <a:rPr lang="es-ES" sz="1800" b="1" dirty="0" err="1" smtClean="0">
                <a:solidFill>
                  <a:srgbClr val="00B0F0"/>
                </a:solidFill>
                <a:latin typeface="+mj-lt"/>
              </a:rPr>
              <a:t>Sup</a:t>
            </a:r>
            <a:r>
              <a:rPr lang="es-ES" sz="1800" b="1" dirty="0" smtClean="0">
                <a:solidFill>
                  <a:srgbClr val="00B0F0"/>
                </a:solidFill>
                <a:latin typeface="+mj-lt"/>
              </a:rPr>
              <a:t> doc. (cab y par)</a:t>
            </a:r>
          </a:p>
          <a:p>
            <a:pPr algn="just"/>
            <a:r>
              <a:rPr lang="es-ES" b="1" dirty="0" smtClean="0">
                <a:solidFill>
                  <a:srgbClr val="00B0F0"/>
                </a:solidFill>
                <a:latin typeface="+mj-lt"/>
              </a:rPr>
              <a:t>Otros: solo en subcabecera o partidas: país de despacho, destino. </a:t>
            </a:r>
            <a:endParaRPr lang="es-ES" sz="1800" b="1" dirty="0" smtClean="0">
              <a:solidFill>
                <a:srgbClr val="00B0F0"/>
              </a:solidFill>
              <a:latin typeface="+mj-lt"/>
            </a:endParaRPr>
          </a:p>
          <a:p>
            <a:pPr algn="just"/>
            <a:r>
              <a:rPr lang="es-ES" b="1" dirty="0" smtClean="0">
                <a:solidFill>
                  <a:srgbClr val="00B0F0"/>
                </a:solidFill>
                <a:latin typeface="+mj-lt"/>
              </a:rPr>
              <a:t>Otros solo cabeceras: </a:t>
            </a:r>
            <a:r>
              <a:rPr lang="es-ES" sz="1800" b="1" dirty="0" smtClean="0">
                <a:solidFill>
                  <a:srgbClr val="00B0F0"/>
                </a:solidFill>
                <a:latin typeface="+mj-lt"/>
              </a:rPr>
              <a:t>autorizaciones CCL,EIR,SDE. </a:t>
            </a:r>
          </a:p>
          <a:p>
            <a:pPr algn="just"/>
            <a:r>
              <a:rPr lang="es-ES" b="1" dirty="0" smtClean="0">
                <a:solidFill>
                  <a:srgbClr val="00B0F0"/>
                </a:solidFill>
                <a:latin typeface="+mj-lt"/>
              </a:rPr>
              <a:t>Tablas  referencia: H1NOCABE – no pueden ir en cabeceras- H1NOPART – no pueden ir en partidas</a:t>
            </a:r>
            <a:r>
              <a:rPr lang="es-ES" b="1" smtClean="0">
                <a:solidFill>
                  <a:srgbClr val="00B0F0"/>
                </a:solidFill>
                <a:latin typeface="+mj-lt"/>
              </a:rPr>
              <a:t>. </a:t>
            </a:r>
            <a:r>
              <a:rPr lang="es-ES" sz="1800" b="1" smtClean="0">
                <a:solidFill>
                  <a:srgbClr val="00B0F0"/>
                </a:solidFill>
                <a:latin typeface="+mj-lt"/>
              </a:rPr>
              <a:t> H1NOENH1.</a:t>
            </a:r>
            <a:endParaRPr lang="en-US" sz="1800" b="1" dirty="0">
              <a:solidFill>
                <a:srgbClr val="00B0F0"/>
              </a:solidFill>
              <a:latin typeface="+mj-lt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660" y="778101"/>
            <a:ext cx="11818961" cy="4737372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216350" y="548784"/>
            <a:ext cx="55063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rgbClr val="0033CC"/>
                </a:solidFill>
              </a:rPr>
              <a:t>Tres bloques diferenciados y otro mas.</a:t>
            </a:r>
            <a:endParaRPr lang="es-ES" b="1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76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914401" y="1700808"/>
            <a:ext cx="7692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                               </a:t>
            </a:r>
            <a:r>
              <a:rPr lang="es-ES" dirty="0" err="1" smtClean="0"/>
              <a:t>SEDE</a:t>
            </a:r>
            <a:r>
              <a:rPr lang="es-ES" dirty="0" err="1" smtClean="0">
                <a:sym typeface="Wingdings" panose="05000000000000000000" pitchFamily="2" charset="2"/>
              </a:rPr>
              <a:t>AduanasAduana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ElectroniaGuias</a:t>
            </a:r>
            <a:r>
              <a:rPr lang="es-ES" dirty="0" smtClean="0">
                <a:sym typeface="Wingdings" panose="05000000000000000000" pitchFamily="2" charset="2"/>
              </a:rPr>
              <a:t> Técnicas 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826609" y="2318520"/>
            <a:ext cx="63722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495057"/>
                </a:solidFill>
                <a:latin typeface="Arial" panose="020B0604020202020204" pitchFamily="34" charset="0"/>
              </a:rPr>
              <a:t> </a:t>
            </a:r>
            <a:r>
              <a:rPr lang="pt-BR" b="1" dirty="0" smtClean="0">
                <a:solidFill>
                  <a:srgbClr val="495057"/>
                </a:solidFill>
                <a:latin typeface="Arial" panose="020B0604020202020204" pitchFamily="34" charset="0"/>
              </a:rPr>
              <a:t>MRN – PRE. </a:t>
            </a:r>
            <a:r>
              <a:rPr lang="pt-BR" sz="3200" b="1" dirty="0" smtClean="0">
                <a:solidFill>
                  <a:srgbClr val="495057"/>
                </a:solidFill>
                <a:latin typeface="Arial" panose="020B0604020202020204" pitchFamily="34" charset="0"/>
              </a:rPr>
              <a:t>24ES002861</a:t>
            </a:r>
            <a:r>
              <a:rPr lang="pt-BR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I</a:t>
            </a:r>
            <a:r>
              <a:rPr lang="pt-BR" sz="3200" b="1" u="sng" dirty="0" smtClean="0">
                <a:solidFill>
                  <a:srgbClr val="0070C0"/>
                </a:solidFill>
                <a:latin typeface="Arial" panose="020B0604020202020204" pitchFamily="34" charset="0"/>
              </a:rPr>
              <a:t>0001E</a:t>
            </a:r>
            <a:r>
              <a:rPr lang="pt-BR" sz="3200" b="1" dirty="0" smtClean="0">
                <a:solidFill>
                  <a:srgbClr val="FF0000"/>
                </a:solidFill>
                <a:latin typeface="Rockwell" panose="02060603020205020403" pitchFamily="18" charset="0"/>
              </a:rPr>
              <a:t>R</a:t>
            </a:r>
            <a:r>
              <a:rPr lang="pt-BR" sz="3200" b="1" dirty="0" smtClean="0">
                <a:solidFill>
                  <a:srgbClr val="495057"/>
                </a:solidFill>
                <a:latin typeface="Arial" panose="020B0604020202020204" pitchFamily="34" charset="0"/>
              </a:rPr>
              <a:t>7</a:t>
            </a:r>
            <a:endParaRPr lang="pt-BR" sz="3200" b="1" i="0" dirty="0">
              <a:solidFill>
                <a:srgbClr val="495057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ítulo 1"/>
          <p:cNvSpPr>
            <a:spLocks noGrp="1"/>
          </p:cNvSpPr>
          <p:nvPr>
            <p:ph type="ctrTitle"/>
          </p:nvPr>
        </p:nvSpPr>
        <p:spPr>
          <a:xfrm>
            <a:off x="0" y="122830"/>
            <a:ext cx="11559654" cy="327545"/>
          </a:xfrm>
        </p:spPr>
        <p:txBody>
          <a:bodyPr>
            <a:normAutofit fontScale="90000"/>
          </a:bodyPr>
          <a:lstStyle/>
          <a:p>
            <a:r>
              <a:rPr lang="es-ES" sz="2000" b="1" u="sng" dirty="0" smtClean="0"/>
              <a:t>Nuevo sistema de importación</a:t>
            </a:r>
            <a:endParaRPr lang="es-ES" sz="2000" b="1" u="sng" dirty="0"/>
          </a:p>
        </p:txBody>
      </p:sp>
      <p:cxnSp>
        <p:nvCxnSpPr>
          <p:cNvPr id="10" name="Conector recto 9"/>
          <p:cNvCxnSpPr/>
          <p:nvPr/>
        </p:nvCxnSpPr>
        <p:spPr>
          <a:xfrm>
            <a:off x="245660" y="535136"/>
            <a:ext cx="11818961" cy="136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1783" y="633545"/>
            <a:ext cx="4276671" cy="622445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139" y="3013364"/>
            <a:ext cx="6661196" cy="314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19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122830"/>
            <a:ext cx="11559654" cy="327545"/>
          </a:xfrm>
        </p:spPr>
        <p:txBody>
          <a:bodyPr>
            <a:normAutofit fontScale="90000"/>
          </a:bodyPr>
          <a:lstStyle/>
          <a:p>
            <a:r>
              <a:rPr lang="es-ES" sz="2000" b="1" u="sng" dirty="0" smtClean="0"/>
              <a:t>Nuevo sistema de importación</a:t>
            </a:r>
            <a:endParaRPr lang="es-ES" sz="2000" b="1" u="sng" dirty="0"/>
          </a:p>
        </p:txBody>
      </p:sp>
      <p:cxnSp>
        <p:nvCxnSpPr>
          <p:cNvPr id="8" name="Conector recto 7"/>
          <p:cNvCxnSpPr/>
          <p:nvPr/>
        </p:nvCxnSpPr>
        <p:spPr>
          <a:xfrm>
            <a:off x="245660" y="535136"/>
            <a:ext cx="11818961" cy="136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245660" y="876284"/>
            <a:ext cx="96153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rgbClr val="0033CC"/>
                </a:solidFill>
              </a:rPr>
              <a:t>			</a:t>
            </a:r>
            <a:r>
              <a:rPr lang="es-ES" b="1" dirty="0" smtClean="0">
                <a:solidFill>
                  <a:srgbClr val="0033CC"/>
                </a:solidFill>
              </a:rPr>
              <a:t>     </a:t>
            </a:r>
            <a:r>
              <a:rPr lang="es-ES" sz="5400" b="1" dirty="0" smtClean="0">
                <a:solidFill>
                  <a:srgbClr val="0033CC"/>
                </a:solidFill>
              </a:rPr>
              <a:t>Muchas gracias. </a:t>
            </a:r>
            <a:endParaRPr lang="es-ES" sz="5400" b="1" dirty="0">
              <a:solidFill>
                <a:srgbClr val="0033CC"/>
              </a:solidFill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245660" y="4087021"/>
            <a:ext cx="10836322" cy="1347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b="1" dirty="0" smtClean="0">
                <a:solidFill>
                  <a:srgbClr val="7030A0"/>
                </a:solidFill>
              </a:rPr>
              <a:t>Recordatorio: el 07/07/2025, no se podrá utilizar el 7002 (suma gastos en B.I. IVA) en la supporting Documents.</a:t>
            </a:r>
          </a:p>
          <a:p>
            <a:pPr algn="l"/>
            <a:r>
              <a:rPr lang="es-ES" sz="2000" b="1" dirty="0" smtClean="0">
                <a:solidFill>
                  <a:srgbClr val="7030A0"/>
                </a:solidFill>
              </a:rPr>
              <a:t>En su lugar, ese importe  es declarable en </a:t>
            </a:r>
            <a:r>
              <a:rPr lang="es-ES" b="1" i="1" dirty="0" err="1" smtClean="0">
                <a:solidFill>
                  <a:srgbClr val="7030A0"/>
                </a:solidFill>
              </a:rPr>
              <a:t>additionsAndDeductions</a:t>
            </a:r>
            <a:r>
              <a:rPr lang="es-ES" b="1" i="1" dirty="0" smtClean="0">
                <a:solidFill>
                  <a:srgbClr val="7030A0"/>
                </a:solidFill>
              </a:rPr>
              <a:t> </a:t>
            </a:r>
            <a:r>
              <a:rPr lang="es-ES" b="1" i="1" dirty="0" smtClean="0">
                <a:solidFill>
                  <a:srgbClr val="7030A0"/>
                </a:solidFill>
              </a:rPr>
              <a:t>= CA</a:t>
            </a:r>
            <a:r>
              <a:rPr lang="es-ES" sz="2000" b="1" dirty="0" smtClean="0">
                <a:solidFill>
                  <a:srgbClr val="7030A0"/>
                </a:solidFill>
              </a:rPr>
              <a:t>. </a:t>
            </a:r>
            <a:r>
              <a:rPr lang="es-ES" sz="2000" b="1" u="sng" dirty="0" smtClean="0">
                <a:solidFill>
                  <a:srgbClr val="7030A0"/>
                </a:solidFill>
              </a:rPr>
              <a:t>SOLO en H1</a:t>
            </a:r>
            <a:r>
              <a:rPr lang="es-ES" sz="2000" dirty="0" smtClean="0">
                <a:solidFill>
                  <a:srgbClr val="7030A0"/>
                </a:solidFill>
              </a:rPr>
              <a:t>. </a:t>
            </a:r>
            <a:endParaRPr lang="es-E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91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6385</TotalTime>
  <Words>843</Words>
  <Application>Microsoft Office PowerPoint</Application>
  <PresentationFormat>Panorámica</PresentationFormat>
  <Paragraphs>78</Paragraphs>
  <Slides>12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Rockwell</vt:lpstr>
      <vt:lpstr>Times New Roman</vt:lpstr>
      <vt:lpstr>Wingdings</vt:lpstr>
      <vt:lpstr>Tema de Office</vt:lpstr>
      <vt:lpstr>Nuevo sistema de importación</vt:lpstr>
      <vt:lpstr>Nuevo sistema de importación</vt:lpstr>
      <vt:lpstr>Nuevo sistema de importación</vt:lpstr>
      <vt:lpstr>Nuevo sistema de importación</vt:lpstr>
      <vt:lpstr>Nuevo sistema de importación</vt:lpstr>
      <vt:lpstr>Nuevo sistema de importación</vt:lpstr>
      <vt:lpstr>Nuevo sistema de importación</vt:lpstr>
      <vt:lpstr>Nuevo sistema de importación</vt:lpstr>
      <vt:lpstr>Nuevo sistema de importación</vt:lpstr>
      <vt:lpstr>Nuevo sistema de importación</vt:lpstr>
      <vt:lpstr>Nuevo sistema de importación</vt:lpstr>
      <vt:lpstr>Nuevo sistema de importación</vt:lpstr>
    </vt:vector>
  </TitlesOfParts>
  <Company>Agencia Tributaria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Nuevo sistema de importación</dc:title>
  <dc:creator>F009953M</dc:creator>
  <cp:lastModifiedBy>F009953M</cp:lastModifiedBy>
  <cp:revision>176</cp:revision>
  <dcterms:created xsi:type="dcterms:W3CDTF">2024-10-14T16:35:18Z</dcterms:created>
  <dcterms:modified xsi:type="dcterms:W3CDTF">2025-06-24T17:07:45Z</dcterms:modified>
</cp:coreProperties>
</file>