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73" r:id="rId2"/>
    <p:sldId id="312" r:id="rId3"/>
    <p:sldId id="313" r:id="rId4"/>
    <p:sldId id="296" r:id="rId5"/>
    <p:sldId id="297" r:id="rId6"/>
    <p:sldId id="300" r:id="rId7"/>
    <p:sldId id="298" r:id="rId8"/>
    <p:sldId id="299" r:id="rId9"/>
    <p:sldId id="284" r:id="rId10"/>
    <p:sldId id="285" r:id="rId11"/>
    <p:sldId id="286" r:id="rId12"/>
    <p:sldId id="287" r:id="rId13"/>
    <p:sldId id="289" r:id="rId14"/>
    <p:sldId id="288" r:id="rId15"/>
    <p:sldId id="290" r:id="rId16"/>
    <p:sldId id="291" r:id="rId17"/>
    <p:sldId id="292" r:id="rId18"/>
    <p:sldId id="276" r:id="rId19"/>
    <p:sldId id="277" r:id="rId20"/>
    <p:sldId id="278" r:id="rId21"/>
    <p:sldId id="279" r:id="rId22"/>
    <p:sldId id="281" r:id="rId23"/>
    <p:sldId id="282" r:id="rId24"/>
    <p:sldId id="283" r:id="rId25"/>
    <p:sldId id="301" r:id="rId26"/>
    <p:sldId id="293" r:id="rId27"/>
    <p:sldId id="294" r:id="rId28"/>
    <p:sldId id="302" r:id="rId29"/>
    <p:sldId id="303" r:id="rId30"/>
    <p:sldId id="304" r:id="rId31"/>
    <p:sldId id="305" r:id="rId32"/>
    <p:sldId id="306" r:id="rId33"/>
    <p:sldId id="307" r:id="rId34"/>
    <p:sldId id="308" r:id="rId35"/>
    <p:sldId id="309" r:id="rId36"/>
    <p:sldId id="311" r:id="rId3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429"/>
            <a:ext cx="12190476" cy="6857143"/>
          </a:xfrm>
          <a:prstGeom prst="rect">
            <a:avLst/>
          </a:prstGeom>
        </p:spPr>
      </p:pic>
      <p:grpSp>
        <p:nvGrpSpPr>
          <p:cNvPr id="3" name="Grupo 2"/>
          <p:cNvGrpSpPr/>
          <p:nvPr userDrawn="1"/>
        </p:nvGrpSpPr>
        <p:grpSpPr>
          <a:xfrm>
            <a:off x="406400" y="5969001"/>
            <a:ext cx="11099800" cy="490703"/>
            <a:chOff x="609600" y="8953500"/>
            <a:chExt cx="16649700" cy="736055"/>
          </a:xfrm>
        </p:grpSpPr>
        <p:grpSp>
          <p:nvGrpSpPr>
            <p:cNvPr id="4" name="Grupo 3"/>
            <p:cNvGrpSpPr/>
            <p:nvPr/>
          </p:nvGrpSpPr>
          <p:grpSpPr>
            <a:xfrm>
              <a:off x="609600" y="8953500"/>
              <a:ext cx="3184218" cy="736055"/>
              <a:chOff x="9395220" y="7807936"/>
              <a:chExt cx="6991350" cy="1616101"/>
            </a:xfrm>
          </p:grpSpPr>
          <p:pic>
            <p:nvPicPr>
              <p:cNvPr id="7" name="Imagen 6"/>
              <p:cNvPicPr>
                <a:picLocks noChangeAspect="1"/>
              </p:cNvPicPr>
              <p:nvPr/>
            </p:nvPicPr>
            <p:blipFill rotWithShape="1">
              <a:blip r:embed="rId3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9395220" y="7807936"/>
                <a:ext cx="3068537" cy="1616101"/>
              </a:xfrm>
              <a:prstGeom prst="rect">
                <a:avLst/>
              </a:prstGeom>
            </p:spPr>
          </p:pic>
          <p:pic>
            <p:nvPicPr>
              <p:cNvPr id="8" name="Imagen 7"/>
              <p:cNvPicPr>
                <a:picLocks noChangeAspect="1"/>
              </p:cNvPicPr>
              <p:nvPr/>
            </p:nvPicPr>
            <p:blipFill rotWithShape="1">
              <a:blip r:embed="rId4" cstate="print">
                <a:biLevel thresh="25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1224020" y="8417536"/>
                <a:ext cx="5162550" cy="838200"/>
              </a:xfrm>
              <a:prstGeom prst="rect">
                <a:avLst/>
              </a:prstGeom>
            </p:spPr>
          </p:pic>
        </p:grpSp>
        <p:sp>
          <p:nvSpPr>
            <p:cNvPr id="5" name="AutoShape 10"/>
            <p:cNvSpPr/>
            <p:nvPr/>
          </p:nvSpPr>
          <p:spPr>
            <a:xfrm flipV="1">
              <a:off x="1028700" y="9004576"/>
              <a:ext cx="16230600" cy="0"/>
            </a:xfrm>
            <a:prstGeom prst="line">
              <a:avLst/>
            </a:prstGeom>
            <a:ln w="254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9" name="CuadroTexto 8">
            <a:extLst>
              <a:ext uri="{FF2B5EF4-FFF2-40B4-BE49-F238E27FC236}">
                <a16:creationId xmlns:a16="http://schemas.microsoft.com/office/drawing/2014/main" id="{2EFD876A-82AD-6558-2B5D-585C1F458304}"/>
              </a:ext>
            </a:extLst>
          </p:cNvPr>
          <p:cNvSpPr txBox="1"/>
          <p:nvPr userDrawn="1"/>
        </p:nvSpPr>
        <p:spPr>
          <a:xfrm>
            <a:off x="4622800" y="6159460"/>
            <a:ext cx="6883401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_tradnl" sz="1333" dirty="0">
                <a:solidFill>
                  <a:schemeClr val="tx1"/>
                </a:solidFill>
                <a:latin typeface="Arial Rounded MT Bold" panose="020F0704030504030204" pitchFamily="34" charset="0"/>
              </a:rPr>
              <a:t>Departamento de Aduanas e Impuestos Especiales</a:t>
            </a:r>
          </a:p>
        </p:txBody>
      </p:sp>
    </p:spTree>
    <p:extLst>
      <p:ext uri="{BB962C8B-B14F-4D97-AF65-F5344CB8AC3E}">
        <p14:creationId xmlns:p14="http://schemas.microsoft.com/office/powerpoint/2010/main" val="3837082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429"/>
            <a:ext cx="12190476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227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695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acuerdo.Gibraltar@correo.aeat.es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C7891">
                <a:alpha val="100000"/>
              </a:srgbClr>
            </a:gs>
            <a:gs pos="33333">
              <a:srgbClr val="1C3F91">
                <a:alpha val="100000"/>
              </a:srgbClr>
            </a:gs>
            <a:gs pos="66667">
              <a:srgbClr val="182449">
                <a:alpha val="100000"/>
              </a:srgbClr>
            </a:gs>
            <a:gs pos="100000">
              <a:srgbClr val="070B17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003157" y="2020107"/>
            <a:ext cx="996214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ESCENARIOS DE EXPORTACIÓN, IMPORTACIÓN, TRÁNSITO Y OTRAS CUESTIONES EN EL MARCO DEL ACUERDO ENTRE LA UNIÓN EUROPEA Y REINO UNIDO EN RELACIÓN CON GIBRALTAR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7A90235-5218-827F-1E2B-8B11772A7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2337" y="4164719"/>
            <a:ext cx="2448632" cy="15584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E004CBA-70D8-2143-97E2-3C4CE83DE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930" y="325487"/>
            <a:ext cx="2895070" cy="130638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B597204-E925-B727-0897-97333C3D42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8179" y="1631866"/>
            <a:ext cx="1594242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10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89811" y="1272509"/>
            <a:ext cx="10587789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Especificaciones del H1</a:t>
            </a:r>
            <a:endParaRPr lang="es-ES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Declaraciones A (declaración estándar, 162 CAU) y D (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predeclaración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171 CAU)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Declaración IM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País de expedición GIB y destino ES u otro EM (régimen 42)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cálculo de arancel en los intercambios entre mercancía a LC en GI (Unión Aduanera desde 15/07)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Paraduaneros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sin cambios, pero si necesitan PIF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 DCP Algeciras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A578B3F-CD35-1285-252E-498E8FA6FEBC}"/>
              </a:ext>
            </a:extLst>
          </p:cNvPr>
          <p:cNvSpPr txBox="1"/>
          <p:nvPr/>
        </p:nvSpPr>
        <p:spPr>
          <a:xfrm>
            <a:off x="524780" y="401052"/>
            <a:ext cx="10828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Escenario 1: Importación en la Unión de mercancía despachada a libre circulación en Gibraltar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1519464-396F-E80B-1693-E56ED3409ADA}"/>
              </a:ext>
            </a:extLst>
          </p:cNvPr>
          <p:cNvSpPr txBox="1"/>
          <p:nvPr/>
        </p:nvSpPr>
        <p:spPr>
          <a:xfrm>
            <a:off x="569494" y="968843"/>
            <a:ext cx="10828421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Presentación ENS en tanto Gibraltar es territorio tercero durante el periodo transitorio del Acuerdo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Presentación de T2GI ante las autoridades aduaneras de GI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Indicar el T2GI/T2GI a nivel MRN/partida con el que la mercancía entró a GI (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 1240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Presentación de declaración que proceda en el DCP en función del destino: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H1: regímenes 01, 07, 40, 42, 44, 51 y 53 (Ojo, para vincular a RR.EE, autorización sujeta a normativa aduanera solicitada ante autorización española competente)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H2: régimen 71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T1: movimiento de mercancía no UE entre dos puntos de TAU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3433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72907" y="630825"/>
            <a:ext cx="1115387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Escenario 2: Importación en la Unión de mercancía que procede de un régimen especial fiscal en Gibraltar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Presentación ENS en tanto Gibraltar es territorio tercero durante el periodo transitorio del Acuerdo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Presentación de T2GI ante las autoridades aduaneras de GI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Indicar el T2GI/T2GI a nivel MRN/partida con el que la mercancía entró a GI (código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1241, 1242 o 1243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Presentación de declaración que proceda en el DCP en función del destino: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H1: regímenes solicitados 01, 07, 40, 42,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61 y 63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 regímenes precedentes: 10, 21, 22, y 23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H2: régimen 71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T1: movimiento de mercancía no UE entre dos puntos de TAU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País de expedición GIB y destino ES u otro EM (régimen 63 y 42)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Tipo de declaración A y 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Paraduaneros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aplican tal cual. Si mercancía sujeta a control PIF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Wingdings" panose="05000000000000000000" pitchFamily="2" charset="2"/>
              </a:rPr>
              <a:t> DCP de Algeciras</a:t>
            </a: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635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4780" y="1256467"/>
            <a:ext cx="1058778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5B56B7D-BE63-CEBD-D1A5-FDA01262DC5A}"/>
              </a:ext>
            </a:extLst>
          </p:cNvPr>
          <p:cNvSpPr txBox="1"/>
          <p:nvPr/>
        </p:nvSpPr>
        <p:spPr>
          <a:xfrm>
            <a:off x="524780" y="240631"/>
            <a:ext cx="10881157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Escenario 3: Importación de mercancía no comunitaria en Gibraltar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Regla general, por tierra (art 1 Anexo 21)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Las mercancías procedentes de territorios terceros destino GI serán objeto de H1 seguido de T1GI desde DCP hasta GI.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Regímenes: 40, 51, 53 y 71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Regímenes fiscales en GI (art 6.3 Anexo 21).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7964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T1GI, importante: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srgbClr val="F7964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Códigos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7020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(valor estadístico),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7022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(transporte y seguro desde territorio tercero hasta DCP) y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7024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(desde DCP a GI) </a:t>
            </a:r>
            <a:endParaRPr kumimoji="0" lang="es-ES" sz="1200" b="0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Códigos 1247: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cuota de deuda aduanera para cálculo de TT en GI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N380 o N325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factura comercial o proforma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modificar, sí invalidar.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duplicidad de controles si se pasan en el H1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Grupaje de declaraciones – T1GI, misma importa en cada HC o distintas; no agrupación partidas. Se trasladan tal cual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ADT (+ACR) – solo permitimos emitir H1+T1GI si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dependen de ubicación de DCP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184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28527" y="422277"/>
            <a:ext cx="10587789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Especificaciones comunes a todos los regímenes en el H1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Aduana donde se presenta la declaración y mercancías: cualquier DCP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Declaración IM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Destino GI – a nivel de subcabecera (Good </a:t>
            </a: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shipment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Regímenes: 40, 51, 53 y 71 (pago previo o garantía)**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contingentes, ni suspensiones ni preferencias (preferencia 100)</a:t>
            </a:r>
            <a:r>
              <a:rPr lang="es-E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OJO, Acuerdo Brexit***</a:t>
            </a: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CCL ni EIDR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Paraduaneros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 destino GI: controles sanitarios y fitosanitarios. Solo aplica medidas comunitarias, no nacionales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Todas las partidas del H1 mismo régimen aduanero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Declaraciones A y D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IVA/IIEE en declaraciones con destino GI, solo deuda aduanera</a:t>
            </a:r>
          </a:p>
        </p:txBody>
      </p:sp>
    </p:spTree>
    <p:extLst>
      <p:ext uri="{BB962C8B-B14F-4D97-AF65-F5344CB8AC3E}">
        <p14:creationId xmlns:p14="http://schemas.microsoft.com/office/powerpoint/2010/main" val="4073929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4780" y="1256467"/>
            <a:ext cx="1058778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BCBFC76-F1BB-C767-9D0A-E746369C7892}"/>
              </a:ext>
            </a:extLst>
          </p:cNvPr>
          <p:cNvSpPr txBox="1"/>
          <p:nvPr/>
        </p:nvSpPr>
        <p:spPr>
          <a:xfrm>
            <a:off x="673768" y="224589"/>
            <a:ext cx="11394505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Régimen 40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Deuda real: pagar/garantizar deuda aduanera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posibilidad de declarar una autorización de régimen especial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Obligación de declarar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 5GI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H1 con destino GI como régimen adicional – no liquidación IVA/IIEE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s-ES" sz="1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Posibilidad de declarar preferencia 300, si país de origen UK.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Régimen 51 y 53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Deuda potencial -  regímenes a garantizar en el momento de despacho (CGU/Garantía individual)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Permiten autorización normal (CD) como simplificada (art 163 RDCAU)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Obligación de declarar códigos adicionales: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 5GP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para RPA y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 5GT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para IT – no cálculo de IVA/IIEE en el IR de la garantía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Régimen 71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(OJO, no H2 en GI)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Deuda potencial – régimen a garantizar en el momento de despacho. Se obliga a declarar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 7018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para apuntar la deuda. Si el importe es &gt; 0, obligación a declarar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 9018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nº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GRN).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Garantía: la del declarante o importador; y se admite la del representante directo (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 9017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instalación como depósito aduanero: en GI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Autorización normal, concedida por DCP. No autorización simplificada (art 163 RDCAU)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Dos posibilidades: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Inclusión DA para avituallamientos con suministro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inmediato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buque o aeronave: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5GA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additional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reference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(no cálculo IVA/IIEE) y régimen 71.00 o 71.71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Inclusión en DA con entrada física de mercancía en instalaciones en GI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5GD 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additional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reference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s-E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n´º</a:t>
            </a: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autorización CW, régimen 71.00 o 71.71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Suministro no inmediato a buque/aeronave o dar otro destino posterior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33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44570" y="1063961"/>
            <a:ext cx="10587789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Regla especial, por mar (art 7.4 Anexo 21) – mercancía entra directamente por puerto GI y declaración H1 en DCP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RPA/IT – condiciones: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 concurren circunstancias excepcionales y debidamente justificadas (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 1249) 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Garantía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DCP La Línea y ubicación marítima en GI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s-E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ej</a:t>
            </a:r>
            <a:r>
              <a:rPr lang="es-E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1167GIPE00)</a:t>
            </a: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Indicar código 5GP (RPA) o 5GT (IT) –  solo se garantiza deuda aduanera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T1GI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Autorización normal, como simplificada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Paraduaneros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¿Gibraltar?¿Se deniega la entrada por mar?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 – condiciones: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Solo para carburante no UE que vaya a ser objeto de avituallamiento de buques comerciales 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DCP La Línea salvo carburante que va por mar desde DCP Algeciras a puerto Gibraltar, que será DCP Algeciras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Garantía (remisión régimen 71 entrada por tierra)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autorización simplificada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Dos situaciones: suministro directo a buque o suministro posterior con inclusión física en DA (remisión a entrada por tierra, salvo que se exige que TODO debe ir a avituallamientos).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¿T1GI?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32B37C8-042E-DCD5-A4BF-E3D1DBEFD6FA}"/>
              </a:ext>
            </a:extLst>
          </p:cNvPr>
          <p:cNvSpPr txBox="1"/>
          <p:nvPr/>
        </p:nvSpPr>
        <p:spPr>
          <a:xfrm>
            <a:off x="444570" y="478940"/>
            <a:ext cx="914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Escenario 3: Importación de mercancía no comunitaria en Gibraltar</a:t>
            </a:r>
          </a:p>
        </p:txBody>
      </p:sp>
    </p:spTree>
    <p:extLst>
      <p:ext uri="{BB962C8B-B14F-4D97-AF65-F5344CB8AC3E}">
        <p14:creationId xmlns:p14="http://schemas.microsoft.com/office/powerpoint/2010/main" val="2438835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4780" y="1256467"/>
            <a:ext cx="1058778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8463B47-8606-A0AC-91D1-465A38AE6C1E}"/>
              </a:ext>
            </a:extLst>
          </p:cNvPr>
          <p:cNvSpPr txBox="1"/>
          <p:nvPr/>
        </p:nvSpPr>
        <p:spPr>
          <a:xfrm>
            <a:off x="524780" y="446856"/>
            <a:ext cx="1100949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Escenario 4: Importación de mercancía que está en Gibraltar incluida en un régimen aduanero y posteriormente se despacha a consumo en Gibraltar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Aplicación del 215 CAU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declaración de importación se presenta en el DCP de inclusión en el régimen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Declaración A y 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País de expedición GIB y destino GIB, país de la declaración ES y ubicación GIB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Regímenes: solicitado 40 y previos 51, 53 y 71.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IMPORTANTE: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régimen adicional 5GI para que no se calcule IVA/IIEE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Preferencia 100, no contingentes, no suspensiones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OJO, preferencia 300 para régimen 40 y país origen UK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¿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Paraduaneros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Mercancía en GIB.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519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4780" y="1256467"/>
            <a:ext cx="1058778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53ACA-E428-E13D-8259-DB1DCFE3A70D}"/>
              </a:ext>
            </a:extLst>
          </p:cNvPr>
          <p:cNvSpPr txBox="1"/>
          <p:nvPr/>
        </p:nvSpPr>
        <p:spPr>
          <a:xfrm>
            <a:off x="524780" y="446856"/>
            <a:ext cx="1100949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Escenario 5: Importación en la Unión de mercancía incluida en un régimen aduanero en Gibraltar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s-E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Siempre por tierra </a:t>
            </a:r>
            <a:r>
              <a:rPr lang="es-E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T1GI previo a la declaración de importación en DCP.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supporting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MRN/partida del T1GI con el que la mercancía entró: códigos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1241, 1242 y 1243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declaración de importación se presenta en el DCP de inclusión en el régimen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Declaración A y 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País de expedición GIB y destino EM de la UE, país de la declaración 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Regímenes: 01, 07, 40, 42, 44, 51, 53 en el H1. El régimen 71 en el H2.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Aplican preferencias, contingentes y suspensiones: es una importación normal desde país tercero en 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Garantías y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paraduaneros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con normalidad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8183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4780" y="1256467"/>
            <a:ext cx="1058778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F945C31-6E81-0309-F36C-BEB3251F34B5}"/>
              </a:ext>
            </a:extLst>
          </p:cNvPr>
          <p:cNvSpPr txBox="1"/>
          <p:nvPr/>
        </p:nvSpPr>
        <p:spPr>
          <a:xfrm>
            <a:off x="4154906" y="2539836"/>
            <a:ext cx="82135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EXPORTACIÓN</a:t>
            </a:r>
          </a:p>
        </p:txBody>
      </p:sp>
    </p:spTree>
    <p:extLst>
      <p:ext uri="{BB962C8B-B14F-4D97-AF65-F5344CB8AC3E}">
        <p14:creationId xmlns:p14="http://schemas.microsoft.com/office/powerpoint/2010/main" val="670483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4780" y="1256467"/>
            <a:ext cx="1058778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EAEB2AB-3A32-B967-187B-8A57029C5BFC}"/>
              </a:ext>
            </a:extLst>
          </p:cNvPr>
          <p:cNvSpPr txBox="1"/>
          <p:nvPr/>
        </p:nvSpPr>
        <p:spPr>
          <a:xfrm>
            <a:off x="713874" y="410926"/>
            <a:ext cx="1076425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Escenario 1: Mercancía a libre circulación en la Unión con destino a Gibraltar</a:t>
            </a:r>
          </a:p>
          <a:p>
            <a:pPr algn="just"/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Regla general por tierra (247.3 del Acuerdo y art 1 Anexo 19) y excepcionalmente por mar (art 4 Anexo 19)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Declaración de exportación + T2GI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LC en Gibraltar (pago de TT/Excise) o régimen fiscal en GIB 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La exportación puede ser directa o indirecta, siendo siempre aduana de salida = DCP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Exportación directa: no se concede el levante pues queda a la espera de presentación del T2GI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Exportación indirecta: no se concede autorización de salida sino que queda a la espera de T2GI</a:t>
            </a:r>
          </a:p>
          <a:p>
            <a:pPr lvl="1" algn="just"/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Exportación+T2GI desde LAME - </a:t>
            </a:r>
            <a:r>
              <a:rPr lang="es-ES" sz="1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siempre que dependa de ubicación de DCP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, y sea ADT y ACR.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Grupaje de declaraciones – T2GI, misma exporta en cada HC o distintas. No agrupación partidas: se trasladan tal cual del AES al tránsito.</a:t>
            </a:r>
          </a:p>
          <a:p>
            <a:pPr algn="just"/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Exportación por mar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Solo desde DCP Algeciras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AES + T2GI marítimo – se bloquea el paso de AES al estado “salida efectiva” por Manifiestos hasta ultimación correcta T2GI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Mercancías descargadas enteramente en el plazo de 2h desde su salida desde el puerto de GIB</a:t>
            </a:r>
          </a:p>
        </p:txBody>
      </p:sp>
    </p:spTree>
    <p:extLst>
      <p:ext uri="{BB962C8B-B14F-4D97-AF65-F5344CB8AC3E}">
        <p14:creationId xmlns:p14="http://schemas.microsoft.com/office/powerpoint/2010/main" val="2294845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4780" y="1256467"/>
            <a:ext cx="1058778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F945C31-6E81-0309-F36C-BEB3251F34B5}"/>
              </a:ext>
            </a:extLst>
          </p:cNvPr>
          <p:cNvSpPr txBox="1"/>
          <p:nvPr/>
        </p:nvSpPr>
        <p:spPr>
          <a:xfrm>
            <a:off x="3978443" y="2568622"/>
            <a:ext cx="82135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INFORMACIÓN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671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00717" y="-211385"/>
            <a:ext cx="1058778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432E086-0157-4B4D-CA3B-E674D86CD234}"/>
              </a:ext>
            </a:extLst>
          </p:cNvPr>
          <p:cNvSpPr txBox="1"/>
          <p:nvPr/>
        </p:nvSpPr>
        <p:spPr>
          <a:xfrm>
            <a:off x="500717" y="493887"/>
            <a:ext cx="10708107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Especificaciones AES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Declaraciones A, B, C, D, E, F, X e Y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cabe declaración Z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No inscripción en registros del declarante ni despacho centralizado en operaciones con destino GIB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Regímenes: 10, 11, 21, 22, 23 y 31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Declaraciones EX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Destino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: Gibraltar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Aduana de Salida: DCP (ES001167, ES001131, ES004621)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Validación: que el destino de la exportación sea coherente con el régimen solicitado en la exportación. No rechazo declaración sino marca/alerta correo al operador.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Paraduaneros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los que correspondan</a:t>
            </a:r>
            <a:endParaRPr kumimoji="0" lang="es-E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Importante T2GI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Códigos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7020</a:t>
            </a: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es-ES" sz="1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valo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 de mercancía),</a:t>
            </a:r>
            <a:r>
              <a:rPr lang="es-ES" sz="16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7022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(gastos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tte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y seguro hasta DCP) y </a:t>
            </a:r>
            <a:r>
              <a:rPr lang="es-ES" sz="1600" b="1" dirty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7024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(gastos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tte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y seguro hasta GIB)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Factura (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N325 o N380</a:t>
            </a: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– </a:t>
            </a:r>
            <a:r>
              <a:rPr kumimoji="0" lang="es-ES" sz="1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supporting</a:t>
            </a: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ES" sz="1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documents</a:t>
            </a:r>
            <a:endParaRPr kumimoji="0" lang="es-E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Se permite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predeclaración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se puede modificar, solo invalidar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Si control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paraduanero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en exportación, no se vuelve a pasar en el tránsito</a:t>
            </a:r>
            <a:endParaRPr kumimoji="0" lang="es-ES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092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4780" y="1256467"/>
            <a:ext cx="1058778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EF24D43-5D9C-E520-A6CC-A8106DD9EFEB}"/>
              </a:ext>
            </a:extLst>
          </p:cNvPr>
          <p:cNvSpPr txBox="1"/>
          <p:nvPr/>
        </p:nvSpPr>
        <p:spPr>
          <a:xfrm>
            <a:off x="368968" y="497305"/>
            <a:ext cx="11298252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Escenario 2: Reexportación de mercancía en libre circulación en Gibraltar</a:t>
            </a:r>
          </a:p>
          <a:p>
            <a:endParaRPr lang="es-ES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Regla general, por tierra (art 2 Anexo 19).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T2GI seguido de declaración de reexportación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Código 1240 en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supporting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documents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 del T2GI presentado ante Gibraltar – MRN del T2GI/T1GI a nivel partida con el que la mercancía entró a Gibraltar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Régimen 31.00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DCP: ES001167, ES001131, ES004621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No aplica despacho centralizado ni inscripción en registros del declarante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País de expedición GIB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Paraduaneros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los que salten con normalidad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Regla especial, por mar o aire (art 8.5 Anexo 21)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– para avituallamientos</a:t>
            </a:r>
          </a:p>
          <a:p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DCP fija: La Línea ES001167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Código 1240 en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supporting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documents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 – MRN T1GI/T2GI a nivel partida con el que entró a GIB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País de expedición GIB y país de la declaración 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País de destino: que empiecen por Q salvo Qatar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Régimen 31 y F61 en régimen adicional (avituallamientos)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suporting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código 5012 con la referencia del IMO del buque y si carece de él el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nº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 edificación de la embarcación, o bien, código 5013 con la identificación completa de la compañía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Exportador: NIF y EORI, salvo representante indirecto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Ubicación de GIB en La Línea (aérea/marítima)</a:t>
            </a:r>
          </a:p>
          <a:p>
            <a:pPr lvl="1"/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4450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4779" y="174429"/>
            <a:ext cx="10587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Escenario 3: Reexportación de mercancía vinculada a régimen especial fiscal en Gibraltar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8C5B5F7-C3B9-2EF4-A71E-A2B026532CFE}"/>
              </a:ext>
            </a:extLst>
          </p:cNvPr>
          <p:cNvSpPr txBox="1"/>
          <p:nvPr/>
        </p:nvSpPr>
        <p:spPr>
          <a:xfrm>
            <a:off x="410180" y="743483"/>
            <a:ext cx="10816988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Regla especial: por mar o aire (art 5 Anexo 19) – avituallamientos previo DF </a:t>
            </a:r>
          </a:p>
          <a:p>
            <a:endParaRPr lang="es-ES" sz="16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DCP es fija (La Línea ES001167)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Código 1241 a nivel MRN partida del T1GI/T2GI con el que la mercancía se vinculó a DF en GIB – en el T2GI de vuelta y en la exportación, en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supporting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documents</a:t>
            </a: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Declaraciones A. Declaraciones B, X, C e Y para los casos de graneles (posibilidad documento comercial).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País de exportación: GIB y país de la declaración 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País de destino: los que empiecen por Q salvo Qatar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Régimen 31.00 y régimen adicional F61 para el avituallamiento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supporting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documents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, código 5012 en referencia del IMO del buque, o si carece de él, el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nº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de edificación de la embarcación, o bien código 5013 con la identificación completa de la compañía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El exportador debe tener NIF y EORI salvo representante indirecto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Ubicación de GIB en La Línea (aérea/marítima)</a:t>
            </a:r>
          </a:p>
          <a:p>
            <a:pPr lvl="1"/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634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4780" y="1256467"/>
            <a:ext cx="1058778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50A7066-1A75-F5AE-D646-942D88F539CD}"/>
              </a:ext>
            </a:extLst>
          </p:cNvPr>
          <p:cNvSpPr txBox="1"/>
          <p:nvPr/>
        </p:nvSpPr>
        <p:spPr>
          <a:xfrm>
            <a:off x="524780" y="433138"/>
            <a:ext cx="10913241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Escenario 4: Reexportación de mercancía vinculada a régimen especial aduanero en Gibraltar</a:t>
            </a:r>
          </a:p>
          <a:p>
            <a:endParaRPr lang="es-ES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Regla general: por tierra (art 8 Anexo 21)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Mercancías vinculadas a régimen especial aduanero podrán permanecer en los citados regímenes con arreglo a lo dispuesto en la normativa de la Unión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T1GI + declaración de reexportación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T1GI: indicar en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supporting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documents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 de este T1GI, código </a:t>
            </a:r>
            <a:r>
              <a:rPr lang="es-E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1241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(DA), </a:t>
            </a:r>
            <a:r>
              <a:rPr lang="es-E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1242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(IT) y </a:t>
            </a:r>
            <a:r>
              <a:rPr lang="es-E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1243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(RPA) del MRN/partida del T1GI de la mercancía que entró a Gibraltar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Declaración de reexportación: indicar en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supporting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documents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código </a:t>
            </a:r>
            <a:r>
              <a:rPr lang="es-E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1244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(DA), </a:t>
            </a:r>
            <a:r>
              <a:rPr lang="es-E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1245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(IT) y </a:t>
            </a:r>
            <a:r>
              <a:rPr lang="es-ES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1246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(RPA) a nivel MRN/partida del H1 con el que la mercancía entró en Gibraltar.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No despacho centralizado ni inscripción en registros del declarante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Aduana de exportación: cualquier DCP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Declaración A y D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Aduana de inclusión = Aduana de ultimación (art 8.1 Anexo 21)</a:t>
            </a:r>
          </a:p>
          <a:p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38413594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80401" y="-460038"/>
            <a:ext cx="10587789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Escenario 4: Reexportación de mercancía vinculada a régimen especial aduanero en Gibraltar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Regla especial: por mar (art 7.3 Anexo 21) -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RPA/IT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es-ES" sz="1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Que concurran circunstancias excepcionales y debidamente justificadas – código 1248 en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supporting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documents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 para solicitar las circunstancias excepcionales al DCP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kumimoji="0" lang="es-ES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Que la declaración de exporta se presente al menos con 48 horas de antelación a la salida efectiva de las mercancías en el DCP. 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endParaRPr kumimoji="0" lang="es-ES" sz="1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kumimoji="0" lang="es-ES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Salida de mercancías directamente por el puerto de GIB (ubicación marítima)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endParaRPr kumimoji="0" lang="es-ES" sz="1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No T1GI 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Regímenes: 31.51 o 31.53 en la declaración de exportación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supporting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documents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exportación, códigos 1245 y 1246 del H1 con el que entró la mercancía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s-ES" sz="16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Regla especial: por mar o aire (art 8.5 Anexo 21) – </a:t>
            </a:r>
            <a:r>
              <a:rPr lang="es-ES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en el contexto de avituallamientos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No circunstancias excepcionales y debidamente justificadas ni límite de 48 horas.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Salida de mercancías por puerto/aeropuerto de GIB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No T1GI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Régimen 31.71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supporting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 exportación, código 1244 del H1 con el que las mercancías entraron a GIB</a:t>
            </a: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Resto de menciones vistas en diapositivas anteriores para avituallamientos </a:t>
            </a:r>
            <a:r>
              <a:rPr lang="es-ES" sz="1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(“reexportación desde DF”)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1467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134254" y="2555878"/>
            <a:ext cx="10587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TRÁNSITO</a:t>
            </a:r>
          </a:p>
        </p:txBody>
      </p:sp>
    </p:spTree>
    <p:extLst>
      <p:ext uri="{BB962C8B-B14F-4D97-AF65-F5344CB8AC3E}">
        <p14:creationId xmlns:p14="http://schemas.microsoft.com/office/powerpoint/2010/main" val="24616786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4780" y="1256467"/>
            <a:ext cx="1058778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1E687AE-AE6C-4693-DAA9-B9CD95A8279A}"/>
              </a:ext>
            </a:extLst>
          </p:cNvPr>
          <p:cNvSpPr txBox="1"/>
          <p:nvPr/>
        </p:nvSpPr>
        <p:spPr>
          <a:xfrm>
            <a:off x="524780" y="160421"/>
            <a:ext cx="11142440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T2GI </a:t>
            </a:r>
          </a:p>
          <a:p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u="sng" dirty="0">
                <a:latin typeface="Arial" panose="020B0604020202020204" pitchFamily="34" charset="0"/>
                <a:cs typeface="Arial" panose="020B0604020202020204" pitchFamily="34" charset="0"/>
              </a:rPr>
              <a:t>Ultimación sin irregularidades: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Mensaje de llegada (6 días naturales)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Mensaje de control con resultados del tránsito sin discrepancias o discrepancias menores + mensaje de destino de las mercancías en Gibraltar (6 días naturales desde llegada)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u="sng" dirty="0">
                <a:latin typeface="Arial" panose="020B0604020202020204" pitchFamily="34" charset="0"/>
                <a:cs typeface="Arial" panose="020B0604020202020204" pitchFamily="34" charset="0"/>
              </a:rPr>
              <a:t>Ultimación con irregularidades: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AutoNum type="arabicParenR"/>
            </a:pPr>
            <a:r>
              <a:rPr lang="es-ES" sz="1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llega el mensaje de llegada: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Contacto con Aduana de destino para en 7 días naturales para mandar los mensajes. </a:t>
            </a:r>
          </a:p>
          <a:p>
            <a:pPr lvl="1"/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Si no, procedimiento de búsqueda con el titular del régimen de transito para enviar prueba en el periodo de 28 días naturales desde requerimiento (art 312 RECAU mutatis mutandis)</a:t>
            </a:r>
          </a:p>
          <a:p>
            <a:pPr lvl="2"/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Si responde en plazo aportando prueba – remisión a aduana de destino para que valore la prueba, plazo 14 días naturales para dar el ok y enviar los mensajes correspondientes.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Si no responde en plazo o rechaza la prueba del titular del régimen: liquidación IVA/IIEE por aduana de partida (matiz T2GI de GI hasta DCP)</a:t>
            </a:r>
          </a:p>
          <a:p>
            <a:pPr lvl="2"/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AutoNum type="arabicParenR" startAt="2"/>
            </a:pPr>
            <a:r>
              <a:rPr lang="es-ES" sz="1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llega mensaje de los resultados del tránsito: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aplica procedimiento anterior tras el transcurso de los 6 días naturales desde mensaje de llegada de mercancías</a:t>
            </a:r>
          </a:p>
          <a:p>
            <a:pPr marL="800100" lvl="1" indent="-342900">
              <a:buAutoNum type="arabicParenR" startAt="2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6767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4780" y="617803"/>
            <a:ext cx="1058778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Ultimación con irregularidades: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es-ES" sz="1600" u="sng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defRPr/>
            </a:pPr>
            <a:r>
              <a:rPr lang="es-ES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Discrepancias en el mensaje de resultados del tránsito</a:t>
            </a:r>
          </a:p>
          <a:p>
            <a:pPr lvl="1">
              <a:defRPr/>
            </a:pPr>
            <a:endParaRPr kumimoji="0" lang="es-ES" sz="1600" b="0" i="0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00150" lvl="2" indent="-285750" algn="just">
              <a:buFont typeface="Courier New" panose="02070309020205020404" pitchFamily="49" charset="0"/>
              <a:buChar char="o"/>
              <a:defRPr/>
            </a:pPr>
            <a:r>
              <a:rPr lang="es-E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Menores: se actúa como en el escenario de “sin discrepancias”</a:t>
            </a:r>
          </a:p>
          <a:p>
            <a:pPr marL="1200150" lvl="2" indent="-285750" algn="just">
              <a:buFont typeface="Courier New" panose="02070309020205020404" pitchFamily="49" charset="0"/>
              <a:buChar char="o"/>
              <a:defRPr/>
            </a:pPr>
            <a:endParaRPr lang="es-ES" sz="1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 algn="just">
              <a:buFont typeface="Courier New" panose="02070309020205020404" pitchFamily="49" charset="0"/>
              <a:buChar char="o"/>
              <a:defRPr/>
            </a:pPr>
            <a:r>
              <a:rPr kumimoji="0" lang="es-ES" sz="1400" b="0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</a:t>
            </a:r>
            <a:r>
              <a:rPr lang="es-ES" sz="14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yores</a:t>
            </a:r>
            <a:r>
              <a:rPr lang="es-E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se inician procedimientos de liquidación por tránsito no ultimado correctamente</a:t>
            </a:r>
          </a:p>
          <a:p>
            <a:pPr marL="1200150" lvl="2" indent="-285750" algn="just">
              <a:buFont typeface="Courier New" panose="02070309020205020404" pitchFamily="49" charset="0"/>
              <a:buChar char="o"/>
              <a:defRPr/>
            </a:pPr>
            <a:endParaRPr lang="es-ES" sz="1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57350" lvl="3" indent="-285750" algn="just">
              <a:buFont typeface="Wingdings" panose="05000000000000000000" pitchFamily="2" charset="2"/>
              <a:buChar char="§"/>
              <a:defRPr/>
            </a:pPr>
            <a:r>
              <a:rPr lang="es-ES" sz="1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DCP – GIB</a:t>
            </a:r>
            <a:r>
              <a:rPr lang="es-E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se regulariza en ES</a:t>
            </a:r>
          </a:p>
          <a:p>
            <a:pPr marL="1657350" lvl="3" indent="-285750" algn="just">
              <a:buFont typeface="Wingdings" panose="05000000000000000000" pitchFamily="2" charset="2"/>
              <a:buChar char="§"/>
              <a:defRPr/>
            </a:pPr>
            <a:endParaRPr lang="es-ES" sz="1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57350" lvl="3" indent="-285750" algn="just">
              <a:buFont typeface="Wingdings" panose="05000000000000000000" pitchFamily="2" charset="2"/>
              <a:buChar char="§"/>
              <a:defRPr/>
            </a:pPr>
            <a:r>
              <a:rPr lang="es-ES" sz="1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 – DCP</a:t>
            </a:r>
            <a:r>
              <a:rPr lang="es-E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se liquida por GIB el IVA/IIEE español que luego se transfiere </a:t>
            </a:r>
            <a:r>
              <a:rPr lang="es-E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procedimiento en el AA s/ mercancías </a:t>
            </a:r>
            <a:endParaRPr lang="es-ES" sz="1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defRPr/>
            </a:pPr>
            <a:endParaRPr lang="es-ES" sz="1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160E3F1-2EEB-B923-4140-FCAD89B3CE99}"/>
              </a:ext>
            </a:extLst>
          </p:cNvPr>
          <p:cNvSpPr txBox="1"/>
          <p:nvPr/>
        </p:nvSpPr>
        <p:spPr>
          <a:xfrm>
            <a:off x="524780" y="168261"/>
            <a:ext cx="6096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T2GI</a:t>
            </a:r>
            <a:endParaRPr lang="es-ES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84677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4780" y="1256467"/>
            <a:ext cx="1058778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1E687AE-AE6C-4693-DAA9-B9CD95A8279A}"/>
              </a:ext>
            </a:extLst>
          </p:cNvPr>
          <p:cNvSpPr txBox="1"/>
          <p:nvPr/>
        </p:nvSpPr>
        <p:spPr>
          <a:xfrm>
            <a:off x="524780" y="160421"/>
            <a:ext cx="1114244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T1GI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Ultimación sin irregularidades: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Mensaje de llegada (6 días naturales)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Mensaje de control con resultados del tránsito sin discrepancias o discrepancias menores + </a:t>
            </a:r>
            <a:r>
              <a:rPr kumimoji="0" lang="es-ES" sz="1400" b="0" i="0" u="none" strike="sng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Mensaje de destino de las mercancías en Gibraltar </a:t>
            </a:r>
            <a:r>
              <a:rPr kumimoji="0" lang="es-ES" sz="1400" b="0" i="0" u="non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(6 días naturales desde llegada)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Ultimación con irregularidades: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llega el mensaje de llegada: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Contacto con Aduana de destino para en 7 días naturales para mandar los mensajes. 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 no, procedimiento de búsqueda con el titular del régimen de transito para enviar prueba en el periodo de 28 días naturales desde requerimiento (art 312 RECAU </a:t>
            </a:r>
            <a:r>
              <a:rPr kumimoji="0" lang="es-ES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mutatis mutandis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 responde en plazo aportando prueba – remisión a aduana de destino para que valore la prueba, plazo 14 días naturales para dar el ok y enviar los mensajes correspondientes.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 no responde en plazo o rechaza la prueba del titular del régimen: liquidación IVA/IIEE por aduana de partida (matiz T2GI de GI hasta DCP)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 startAt="2"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 llega mensaje de los resultados del tránsito: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aplica procedimiento anterior tras el transcurso de los 6 días naturales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R" startAt="2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4098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07689" y="532345"/>
            <a:ext cx="1058778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ES" sz="16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Ultimación con irregularidades: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600" b="0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3) Discrepancias en el mensaje de resultados del tránsito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Menores: se actúa como en el escenario de “sin discrepancias”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Mayores: se inician procedimientos de liquidación por tránsito no ultimado correctamente (siempre liquida la DCP, con independencia del flujo de circulación)</a:t>
            </a:r>
          </a:p>
          <a:p>
            <a:pPr marL="12001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657350" marR="0" lvl="3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DCP – GIB</a:t>
            </a:r>
          </a:p>
          <a:p>
            <a:pPr lvl="4">
              <a:defRPr/>
            </a:pP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657350" marR="0" lvl="3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GIB – DCP </a:t>
            </a:r>
            <a:endParaRPr lang="es-ES" sz="1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160E3F1-2EEB-B923-4140-FCAD89B3CE99}"/>
              </a:ext>
            </a:extLst>
          </p:cNvPr>
          <p:cNvSpPr txBox="1"/>
          <p:nvPr/>
        </p:nvSpPr>
        <p:spPr>
          <a:xfrm>
            <a:off x="336884" y="16301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</a:t>
            </a:r>
            <a:r>
              <a:rPr lang="es-E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 </a:t>
            </a:r>
          </a:p>
        </p:txBody>
      </p:sp>
    </p:spTree>
    <p:extLst>
      <p:ext uri="{BB962C8B-B14F-4D97-AF65-F5344CB8AC3E}">
        <p14:creationId xmlns:p14="http://schemas.microsoft.com/office/powerpoint/2010/main" val="1343288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4780" y="1256467"/>
            <a:ext cx="1058778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7DBFCFF-55EF-7843-BFA5-0B71CCAE5928}"/>
              </a:ext>
            </a:extLst>
          </p:cNvPr>
          <p:cNvSpPr txBox="1"/>
          <p:nvPr/>
        </p:nvSpPr>
        <p:spPr>
          <a:xfrm>
            <a:off x="734938" y="683664"/>
            <a:ext cx="107249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Información de Sede Electrónica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7C82248-AEA8-83C4-18B2-8730190AC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431" y="1116027"/>
            <a:ext cx="4755289" cy="215527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6AC6570-2A4F-DC60-008F-030A5EE34671}"/>
              </a:ext>
            </a:extLst>
          </p:cNvPr>
          <p:cNvSpPr txBox="1"/>
          <p:nvPr/>
        </p:nvSpPr>
        <p:spPr>
          <a:xfrm>
            <a:off x="734938" y="3655628"/>
            <a:ext cx="937473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Notas Informativas, Tutorial y Guías Técnicas</a:t>
            </a:r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</a:rPr>
              <a:t>/Separatas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Buzón: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acuerdo.Gibraltar@correo.aeat.es</a:t>
            </a: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Presentación de declaraciones en Sede Electrónica Gobierno de Gibraltar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10FC1BA-5444-2481-EAF0-2295C98EC2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2588" y="1116027"/>
            <a:ext cx="4304632" cy="4304632"/>
          </a:xfrm>
          <a:prstGeom prst="rect">
            <a:avLst/>
          </a:prstGeom>
        </p:spPr>
      </p:pic>
      <p:cxnSp>
        <p:nvCxnSpPr>
          <p:cNvPr id="12" name="Conector: angular 11">
            <a:extLst>
              <a:ext uri="{FF2B5EF4-FFF2-40B4-BE49-F238E27FC236}">
                <a16:creationId xmlns:a16="http://schemas.microsoft.com/office/drawing/2014/main" id="{A538EDDA-2ABA-A773-57C5-229E35A4A6AB}"/>
              </a:ext>
            </a:extLst>
          </p:cNvPr>
          <p:cNvCxnSpPr/>
          <p:nvPr/>
        </p:nvCxnSpPr>
        <p:spPr>
          <a:xfrm flipV="1">
            <a:off x="6195773" y="3469508"/>
            <a:ext cx="1061736" cy="856551"/>
          </a:xfrm>
          <a:prstGeom prst="bentConnector3">
            <a:avLst>
              <a:gd name="adj1" fmla="val 63683"/>
            </a:avLst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84194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668262" y="2555878"/>
            <a:ext cx="10587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4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OTRAS CUESTIONES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9855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FCE2C4F-F32E-C7DC-2C78-F603DAEB1F57}"/>
              </a:ext>
            </a:extLst>
          </p:cNvPr>
          <p:cNvSpPr txBox="1"/>
          <p:nvPr/>
        </p:nvSpPr>
        <p:spPr>
          <a:xfrm>
            <a:off x="4153256" y="2461188"/>
            <a:ext cx="7964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GARANTÍAS</a:t>
            </a:r>
          </a:p>
        </p:txBody>
      </p:sp>
    </p:spTree>
    <p:extLst>
      <p:ext uri="{BB962C8B-B14F-4D97-AF65-F5344CB8AC3E}">
        <p14:creationId xmlns:p14="http://schemas.microsoft.com/office/powerpoint/2010/main" val="31960431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62071C7-600D-751A-A58E-F8CC18A447E9}"/>
              </a:ext>
            </a:extLst>
          </p:cNvPr>
          <p:cNvSpPr txBox="1"/>
          <p:nvPr/>
        </p:nvSpPr>
        <p:spPr>
          <a:xfrm>
            <a:off x="679990" y="465221"/>
            <a:ext cx="10832019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Nota Informativa 14/2026 del Departamento de Aduanas e II.EE sobre garantías en el marco del Acuerdo entre la Unión Europea y Gibraltar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Posibilidad de utilizar autorización CGU o garantía individual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Solicitar nuevas o modificar las previamente concedidas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Necesariamente, en todo caso: que Gibraltar aparezca entre los territorios que cubre la garantía en el propio texto del aval o seguro de caución. Si la extensión de la cobertura no puede formalizarse mediante adenda con bastanteo de firmas, se aportará nuevo aval/seguro caución que sustituya al anterior.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Que aparezca el tipo de tránsito en la adenda no es necesario, solo para determinación IR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La inclusión de Gibraltar en la solicitud a través de CD – pendiente de DG TAXUD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NO representante del fiador en Gibraltar, al menos temporalmente: </a:t>
            </a:r>
            <a:r>
              <a:rPr lang="es-ES" sz="1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T2GI de GIB a DCP.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IMPORTE DE REFERENCIA DE LA GARANTÍA - ¿riesgo fiscal?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¿DISPENSAS O REDUCCIONES?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Las del art 95 y 84 RDCAU.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Garantía en el material profesional: esto normalmente va con ATA sin T2GI (ojo, si es estatuto UE) y con la garantía de la entidad emisora del cuaderno (C. Comercio)</a:t>
            </a:r>
          </a:p>
        </p:txBody>
      </p:sp>
    </p:spTree>
    <p:extLst>
      <p:ext uri="{BB962C8B-B14F-4D97-AF65-F5344CB8AC3E}">
        <p14:creationId xmlns:p14="http://schemas.microsoft.com/office/powerpoint/2010/main" val="571161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2E32165-6691-62F0-1325-1763020913FB}"/>
              </a:ext>
            </a:extLst>
          </p:cNvPr>
          <p:cNvSpPr txBox="1"/>
          <p:nvPr/>
        </p:nvSpPr>
        <p:spPr>
          <a:xfrm>
            <a:off x="3383235" y="2541399"/>
            <a:ext cx="7964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AVITUALLAMIENTOS</a:t>
            </a:r>
          </a:p>
        </p:txBody>
      </p:sp>
    </p:spTree>
    <p:extLst>
      <p:ext uri="{BB962C8B-B14F-4D97-AF65-F5344CB8AC3E}">
        <p14:creationId xmlns:p14="http://schemas.microsoft.com/office/powerpoint/2010/main" val="25634549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4E7C9E9-271B-6CAB-5287-7337E747B5E1}"/>
              </a:ext>
            </a:extLst>
          </p:cNvPr>
          <p:cNvSpPr txBox="1"/>
          <p:nvPr/>
        </p:nvSpPr>
        <p:spPr>
          <a:xfrm>
            <a:off x="320842" y="320843"/>
            <a:ext cx="1151823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Nota Informativa 15/2026 del Departamento de Aduanas e IIEE sobre avituallamientos en el marco del Acuerdo entre la UE y Reino Unido en relación con Gibraltar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sz="16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El avituallamiento de mercancías a buques </a:t>
            </a:r>
            <a:r>
              <a:rPr lang="es-ES" sz="1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FONDEO 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queda fuera del ámbito de aplicación del Acuerdo.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La nota se divide en dos partes: avituallamiento de mercancía UE y no UE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Mercancía UE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es-ES" sz="1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Canal: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vía terrestre o vía marítima (a través de DCP Algeciras)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es-ES" sz="1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Operativa: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suministro directo a buque amarrado en puerto de GIB o inclusión en instalación que opera como DF en GI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es-ES" sz="1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 momentos temporales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57350" lvl="3" indent="-285750">
              <a:buFont typeface="Wingdings" panose="05000000000000000000" pitchFamily="2" charset="2"/>
              <a:buChar char="v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Entrada de mercancía en GI: exportación +T2GI (con sus mensajes)</a:t>
            </a:r>
          </a:p>
          <a:p>
            <a:pPr marL="1657350" lvl="3" indent="-285750">
              <a:buFont typeface="Wingdings" panose="05000000000000000000" pitchFamily="2" charset="2"/>
              <a:buChar char="v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Avituallamiento en sí desde puerto de GI: reexportación sin T2GI previo (formalidades avituallamiento)</a:t>
            </a:r>
          </a:p>
          <a:p>
            <a:pPr marL="1657350" lvl="3" indent="-285750">
              <a:buFont typeface="Wingdings" panose="05000000000000000000" pitchFamily="2" charset="2"/>
              <a:buChar char="q"/>
            </a:pPr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s-ES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Mercancía no UE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s-ES" sz="1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es-ES" sz="1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Canal: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vía terrestre o vía marítima (directamente de territorio tercero o DCP Algeciras)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es-ES" sz="1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Operativa: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suministro directo o inclusión física de mercancía en DA y posterior suministro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r>
              <a:rPr lang="es-ES" sz="1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 momentos temporales</a:t>
            </a:r>
            <a:r>
              <a:rPr lang="es-ES" sz="1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200150" lvl="2" indent="-285750">
              <a:buFont typeface="Wingdings" panose="05000000000000000000" pitchFamily="2" charset="2"/>
              <a:buChar char="q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57350" lvl="3" indent="-285750">
              <a:buFont typeface="Wingdings" panose="05000000000000000000" pitchFamily="2" charset="2"/>
              <a:buChar char="q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Entrada de mercancía en GI: H1 </a:t>
            </a:r>
            <a:r>
              <a:rPr lang="es-ES" sz="1400" dirty="0" err="1">
                <a:latin typeface="Arial" panose="020B0604020202020204" pitchFamily="34" charset="0"/>
                <a:cs typeface="Arial" panose="020B0604020202020204" pitchFamily="34" charset="0"/>
              </a:rPr>
              <a:t>rég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 71 + </a:t>
            </a:r>
            <a:r>
              <a:rPr lang="es-E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(T1GI)***</a:t>
            </a:r>
          </a:p>
          <a:p>
            <a:pPr marL="1657350" lvl="3" indent="-285750">
              <a:buFont typeface="Wingdings" panose="05000000000000000000" pitchFamily="2" charset="2"/>
              <a:buChar char="q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Avituallamiento en sí desde puerto de GI: reexportación sin T1GI (formalidades avituallamiento)</a:t>
            </a:r>
          </a:p>
        </p:txBody>
      </p:sp>
    </p:spTree>
    <p:extLst>
      <p:ext uri="{BB962C8B-B14F-4D97-AF65-F5344CB8AC3E}">
        <p14:creationId xmlns:p14="http://schemas.microsoft.com/office/powerpoint/2010/main" val="36236899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E133E58-D160-9742-E5EF-51DBFD38E329}"/>
              </a:ext>
            </a:extLst>
          </p:cNvPr>
          <p:cNvSpPr txBox="1"/>
          <p:nvPr/>
        </p:nvSpPr>
        <p:spPr>
          <a:xfrm>
            <a:off x="1384420" y="2794474"/>
            <a:ext cx="1218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b="1" dirty="0">
                <a:latin typeface="Arial" panose="020B0604020202020204" pitchFamily="34" charset="0"/>
                <a:cs typeface="Arial" panose="020B0604020202020204" pitchFamily="34" charset="0"/>
              </a:rPr>
              <a:t>PRECINTOS Y CÓDIGOS ESPECIALES </a:t>
            </a:r>
          </a:p>
        </p:txBody>
      </p:sp>
    </p:spTree>
    <p:extLst>
      <p:ext uri="{BB962C8B-B14F-4D97-AF65-F5344CB8AC3E}">
        <p14:creationId xmlns:p14="http://schemas.microsoft.com/office/powerpoint/2010/main" val="25118249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C7891">
                <a:alpha val="100000"/>
              </a:srgbClr>
            </a:gs>
            <a:gs pos="33333">
              <a:srgbClr val="1C3F91">
                <a:alpha val="100000"/>
              </a:srgbClr>
            </a:gs>
            <a:gs pos="66667">
              <a:srgbClr val="182449">
                <a:alpha val="100000"/>
              </a:srgbClr>
            </a:gs>
            <a:gs pos="100000">
              <a:srgbClr val="070B17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003157" y="2020107"/>
            <a:ext cx="99621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GRACIAS POR SU ATENCIÓN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7A90235-5218-827F-1E2B-8B11772A7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2337" y="4164719"/>
            <a:ext cx="2448632" cy="155846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E004CBA-70D8-2143-97E2-3C4CE83DE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930" y="325487"/>
            <a:ext cx="2895070" cy="130638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B597204-E925-B727-0897-97333C3D42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8179" y="1631866"/>
            <a:ext cx="1594242" cy="2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620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3AB41E-9867-258B-6179-4CD23BFA4971}"/>
              </a:ext>
            </a:extLst>
          </p:cNvPr>
          <p:cNvSpPr txBox="1"/>
          <p:nvPr/>
        </p:nvSpPr>
        <p:spPr>
          <a:xfrm>
            <a:off x="2189747" y="3013501"/>
            <a:ext cx="78125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ASPECTOS GENERALES</a:t>
            </a:r>
          </a:p>
        </p:txBody>
      </p:sp>
    </p:spTree>
    <p:extLst>
      <p:ext uri="{BB962C8B-B14F-4D97-AF65-F5344CB8AC3E}">
        <p14:creationId xmlns:p14="http://schemas.microsoft.com/office/powerpoint/2010/main" val="1484894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4780" y="1256467"/>
            <a:ext cx="1058778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7E69D05-58CB-0BC6-377C-0995013B5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613" y="0"/>
            <a:ext cx="11464773" cy="626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643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4780" y="1256467"/>
            <a:ext cx="1058778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F945C31-6E81-0309-F36C-BEB3251F34B5}"/>
              </a:ext>
            </a:extLst>
          </p:cNvPr>
          <p:cNvSpPr txBox="1"/>
          <p:nvPr/>
        </p:nvSpPr>
        <p:spPr>
          <a:xfrm>
            <a:off x="2899012" y="2491710"/>
            <a:ext cx="82135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PLANTEAMIENTO INICIAL </a:t>
            </a:r>
          </a:p>
        </p:txBody>
      </p:sp>
    </p:spTree>
    <p:extLst>
      <p:ext uri="{BB962C8B-B14F-4D97-AF65-F5344CB8AC3E}">
        <p14:creationId xmlns:p14="http://schemas.microsoft.com/office/powerpoint/2010/main" val="1184080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4780" y="1256467"/>
            <a:ext cx="1058778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62D19-020C-6E5A-5714-6C4163BF41B4}"/>
              </a:ext>
            </a:extLst>
          </p:cNvPr>
          <p:cNvSpPr txBox="1"/>
          <p:nvPr/>
        </p:nvSpPr>
        <p:spPr>
          <a:xfrm>
            <a:off x="360947" y="593560"/>
            <a:ext cx="11470105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entrada de mercancías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en Gibraltar, durante el periodo transitorio, está sujeta a formalidades aduaneras.</a:t>
            </a:r>
          </a:p>
          <a:p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ES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Mercancía UE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s-ES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Con carácter general por tierra y excepcionalmente por mar desde DCP Algeciras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Formalidades (tanto por tierra como por mar): </a:t>
            </a:r>
            <a:r>
              <a:rPr lang="es-ES" sz="1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exportación + T2GI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ES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Mercancía no UE</a:t>
            </a:r>
          </a:p>
          <a:p>
            <a:pPr marL="285750" indent="-285750">
              <a:buFontTx/>
              <a:buChar char="-"/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Con carácter general por tierra, y excepcionalmente, por mar.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Formalidades: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Si entrada por tierra desde DCP a GIB: </a:t>
            </a:r>
            <a:r>
              <a:rPr lang="es-ES" sz="1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importación + T1GI 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lang="es-E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Si entrada directa por mar desde territorios terceros para vincular a RPA, IT o DA: </a:t>
            </a:r>
            <a:r>
              <a:rPr lang="es-ES" sz="1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importación sin T1GI. 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lang="es-ES" sz="14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es-E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DUDA -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carburante no UE POR MAR desde DCP ALGECIRAS – PUERTO GIB </a:t>
            </a:r>
            <a:r>
              <a:rPr lang="es-E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(PENDIENTE DE RESPUESTA DG TAXUD COMISIÓN EUROPEA)</a:t>
            </a:r>
          </a:p>
        </p:txBody>
      </p:sp>
    </p:spTree>
    <p:extLst>
      <p:ext uri="{BB962C8B-B14F-4D97-AF65-F5344CB8AC3E}">
        <p14:creationId xmlns:p14="http://schemas.microsoft.com/office/powerpoint/2010/main" val="325244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4780" y="1256467"/>
            <a:ext cx="1058778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62D19-020C-6E5A-5714-6C4163BF41B4}"/>
              </a:ext>
            </a:extLst>
          </p:cNvPr>
          <p:cNvSpPr txBox="1"/>
          <p:nvPr/>
        </p:nvSpPr>
        <p:spPr>
          <a:xfrm>
            <a:off x="360947" y="307776"/>
            <a:ext cx="11470105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E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salida de mercancías </a:t>
            </a:r>
            <a:r>
              <a:rPr lang="es-ES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Gibraltar, durante el periodo transitorio, está sujeta a formalidades aduaneras.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8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Mercancía incluida en régimen especial fiscal o a libre circulación en GI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 carácter general por tierra y excepcionalmente por mar desde DF para avituallamiento de buques/aeronaves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Formalidades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lang="es-ES" sz="14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Salida por tierra desde GI: </a:t>
            </a:r>
            <a:r>
              <a:rPr lang="es-ES" sz="1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T2GI + declaración que proceda en DCP 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lang="es-ES" sz="14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Salida por mar/aire (solo DF para avituallamientos):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declaración de reexportación (NO T2GI previo)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kumimoji="0" lang="es-ES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ES" sz="18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Mercancía incluida en régimen especial aduanero (lo que llegó a GI de terceros y no se declaró régimen 40)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 carácter general por tierra, y excepcionalmente, por mar.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Formalidades: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Salida por tierra desde GI: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T1GI + declaración que proceda en DCP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kumimoji="0" lang="es-E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s-ES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Salida por mar (RPA/IT) o mar/aire (si DA) para avituallamientos: </a:t>
            </a:r>
            <a:r>
              <a:rPr lang="es-ES" sz="1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declaración de reexportación (NO T1GI previo)</a:t>
            </a:r>
            <a:endParaRPr kumimoji="0" lang="es-ES" sz="1400" b="1" i="0" u="none" strike="noStrike" kern="1200" cap="none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35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134254" y="2555878"/>
            <a:ext cx="10587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IMPORTACIÓN</a:t>
            </a:r>
          </a:p>
        </p:txBody>
      </p:sp>
    </p:spTree>
    <p:extLst>
      <p:ext uri="{BB962C8B-B14F-4D97-AF65-F5344CB8AC3E}">
        <p14:creationId xmlns:p14="http://schemas.microsoft.com/office/powerpoint/2010/main" val="398761007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3696</Words>
  <Application>Microsoft Office PowerPoint</Application>
  <PresentationFormat>Panorámica</PresentationFormat>
  <Paragraphs>623</Paragraphs>
  <Slides>36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2" baseType="lpstr">
      <vt:lpstr>Arial</vt:lpstr>
      <vt:lpstr>Arial Rounded MT Bold</vt:lpstr>
      <vt:lpstr>Calibri</vt:lpstr>
      <vt:lpstr>Courier New</vt:lpstr>
      <vt:lpstr>Wingdings</vt:lpstr>
      <vt:lpstr>1_Office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2026-07-14T07:49:11Z</dcterms:created>
  <dcterms:modified xsi:type="dcterms:W3CDTF">2026-07-14T07:49:36Z</dcterms:modified>
</cp:coreProperties>
</file>